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25"/>
  </p:notesMasterIdLst>
  <p:sldIdLst>
    <p:sldId id="287" r:id="rId2"/>
    <p:sldId id="257" r:id="rId3"/>
    <p:sldId id="258" r:id="rId4"/>
    <p:sldId id="259" r:id="rId5"/>
    <p:sldId id="260" r:id="rId6"/>
    <p:sldId id="284" r:id="rId7"/>
    <p:sldId id="262" r:id="rId8"/>
    <p:sldId id="283" r:id="rId9"/>
    <p:sldId id="264" r:id="rId10"/>
    <p:sldId id="266" r:id="rId11"/>
    <p:sldId id="267" r:id="rId12"/>
    <p:sldId id="288" r:id="rId13"/>
    <p:sldId id="289" r:id="rId14"/>
    <p:sldId id="290" r:id="rId15"/>
    <p:sldId id="291" r:id="rId16"/>
    <p:sldId id="268" r:id="rId17"/>
    <p:sldId id="279" r:id="rId18"/>
    <p:sldId id="286" r:id="rId19"/>
    <p:sldId id="270" r:id="rId20"/>
    <p:sldId id="272" r:id="rId21"/>
    <p:sldId id="273" r:id="rId22"/>
    <p:sldId id="292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2A30"/>
    <a:srgbClr val="5DD7FC"/>
    <a:srgbClr val="FFFFFF"/>
    <a:srgbClr val="00CDFF"/>
    <a:srgbClr val="FF4244"/>
    <a:srgbClr val="1ED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2" autoAdjust="0"/>
    <p:restoredTop sz="96340" autoAdjust="0"/>
  </p:normalViewPr>
  <p:slideViewPr>
    <p:cSldViewPr snapToGrid="0">
      <p:cViewPr varScale="1">
        <p:scale>
          <a:sx n="85" d="100"/>
          <a:sy n="85" d="100"/>
        </p:scale>
        <p:origin x="566" y="62"/>
      </p:cViewPr>
      <p:guideLst/>
    </p:cSldViewPr>
  </p:slideViewPr>
  <p:outlineViewPr>
    <p:cViewPr>
      <p:scale>
        <a:sx n="33" d="100"/>
        <a:sy n="33" d="100"/>
      </p:scale>
      <p:origin x="0" y="-68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F1AEA-F01E-4DCF-8247-0500064B19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07ED9-E914-4011-B131-91F9012AB7C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73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07ED9-E914-4011-B131-91F9012AB7C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21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rgbClr val="432A30"/>
              </a:solidFill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rgbClr val="432A30"/>
              </a:solidFill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7229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229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28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02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994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22016"/>
            <a:ext cx="9601200" cy="3581400"/>
          </a:xfrm>
        </p:spPr>
        <p:txBody>
          <a:bodyPr>
            <a:normAutofit/>
          </a:bodyPr>
          <a:lstStyle>
            <a:lvl1pPr algn="just">
              <a:defRPr sz="1800"/>
            </a:lvl1pPr>
            <a:lvl2pPr algn="just">
              <a:defRPr sz="1800"/>
            </a:lvl2pPr>
            <a:lvl3pPr algn="just">
              <a:defRPr sz="1800"/>
            </a:lvl3pPr>
            <a:lvl4pPr algn="just">
              <a:defRPr sz="1800"/>
            </a:lvl4pPr>
            <a:lvl5pPr algn="just"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0AF8BF-F42E-8F4A-0075-02E7330952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0681" y="232929"/>
            <a:ext cx="225000" cy="36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A15CF5-EB54-239F-8339-BAA87498E2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4042" y="232929"/>
            <a:ext cx="366626" cy="3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1BEC35-8532-AAD3-D82C-7102B0B522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69029" y="232929"/>
            <a:ext cx="209032" cy="360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0ACBA3E-7E2A-4385-709F-04A381F98F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422" y="232929"/>
            <a:ext cx="30191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7DD4448-72BF-CBB1-02C0-55E409FE8403}"/>
              </a:ext>
            </a:extLst>
          </p:cNvPr>
          <p:cNvSpPr txBox="1"/>
          <p:nvPr userDrawn="1"/>
        </p:nvSpPr>
        <p:spPr>
          <a:xfrm>
            <a:off x="7925940" y="25167"/>
            <a:ext cx="42660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Master’s degree in Business Intelligence and Big Data in Cyber-Secure Environments</a:t>
            </a:r>
            <a:endParaRPr lang="es-E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7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rgbClr val="432A30"/>
                </a:solidFill>
              </a:defRPr>
            </a:lvl1pPr>
          </a:lstStyle>
          <a:p>
            <a:r>
              <a:rPr lang="en-CA" noProof="0" dirty="0" err="1"/>
              <a:t>Haga</a:t>
            </a:r>
            <a:r>
              <a:rPr lang="en-CA" noProof="0" dirty="0"/>
              <a:t> </a:t>
            </a:r>
            <a:r>
              <a:rPr lang="en-CA" noProof="0" dirty="0" err="1"/>
              <a:t>clic</a:t>
            </a:r>
            <a:r>
              <a:rPr lang="en-CA" noProof="0" dirty="0"/>
              <a:t> para </a:t>
            </a:r>
            <a:r>
              <a:rPr lang="en-CA" noProof="0" dirty="0" err="1"/>
              <a:t>modificar</a:t>
            </a:r>
            <a:r>
              <a:rPr lang="en-CA" noProof="0" dirty="0"/>
              <a:t> </a:t>
            </a:r>
            <a:r>
              <a:rPr lang="en-CA" noProof="0" dirty="0" err="1"/>
              <a:t>el</a:t>
            </a:r>
            <a:r>
              <a:rPr lang="en-CA" noProof="0" dirty="0"/>
              <a:t> </a:t>
            </a:r>
            <a:r>
              <a:rPr lang="en-CA" noProof="0" dirty="0" err="1"/>
              <a:t>estilo</a:t>
            </a:r>
            <a:r>
              <a:rPr lang="en-CA" noProof="0" dirty="0"/>
              <a:t> de </a:t>
            </a:r>
            <a:r>
              <a:rPr lang="en-CA" noProof="0" dirty="0" err="1"/>
              <a:t>título</a:t>
            </a:r>
            <a:r>
              <a:rPr lang="en-CA" noProof="0" dirty="0"/>
              <a:t> del </a:t>
            </a:r>
            <a:r>
              <a:rPr lang="en-CA" noProof="0" dirty="0" err="1"/>
              <a:t>patrón</a:t>
            </a:r>
            <a:endParaRPr lang="en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432A30"/>
          </a:solidFill>
          <a:ln w="3175">
            <a:solidFill>
              <a:srgbClr val="432A30"/>
            </a:solidFill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0847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866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366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362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40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278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496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noProof="0"/>
              <a:t>Haga clic para modificar el estilo de título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noProof="0"/>
              <a:t>Haga clic para modificar los estilos de texto del patrón</a:t>
            </a:r>
          </a:p>
          <a:p>
            <a:pPr lvl="1"/>
            <a:r>
              <a:rPr lang="en-CA" noProof="0"/>
              <a:t>Segundo nivel</a:t>
            </a:r>
          </a:p>
          <a:p>
            <a:pPr lvl="2"/>
            <a:r>
              <a:rPr lang="en-CA" noProof="0"/>
              <a:t>Tercer nivel</a:t>
            </a:r>
          </a:p>
          <a:p>
            <a:pPr lvl="3"/>
            <a:r>
              <a:rPr lang="en-CA" noProof="0"/>
              <a:t>Cuarto nivel</a:t>
            </a:r>
          </a:p>
          <a:p>
            <a:pPr lvl="4"/>
            <a:r>
              <a:rPr lang="en-CA" noProof="0"/>
              <a:t>Quinto nivel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DD82BC-E5C7-4478-A527-D8027B1ABD41}" type="datetimeFigureOut">
              <a:rPr lang="es-ES" smtClean="0"/>
              <a:t>18/07/2022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14E23B8-C579-4370-96A4-6487341F5779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43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12.png"/><Relationship Id="rId26" Type="http://schemas.microsoft.com/office/2007/relationships/hdphoto" Target="../media/hdphoto4.wdp"/><Relationship Id="rId3" Type="http://schemas.openxmlformats.org/officeDocument/2006/relationships/image" Target="../media/image23.png"/><Relationship Id="rId21" Type="http://schemas.microsoft.com/office/2007/relationships/hdphoto" Target="../media/hdphoto6.wdp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1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microsoft.com/office/2007/relationships/hdphoto" Target="../media/hdphoto3.wdp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14.png"/><Relationship Id="rId28" Type="http://schemas.microsoft.com/office/2007/relationships/hdphoto" Target="../media/hdphoto5.wdp"/><Relationship Id="rId10" Type="http://schemas.openxmlformats.org/officeDocument/2006/relationships/image" Target="../media/image30.png"/><Relationship Id="rId19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8.png"/><Relationship Id="rId27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0.png"/><Relationship Id="rId18" Type="http://schemas.openxmlformats.org/officeDocument/2006/relationships/image" Target="../media/image15.png"/><Relationship Id="rId3" Type="http://schemas.openxmlformats.org/officeDocument/2006/relationships/image" Target="../media/image38.png"/><Relationship Id="rId21" Type="http://schemas.microsoft.com/office/2007/relationships/hdphoto" Target="../media/hdphoto5.wdp"/><Relationship Id="rId7" Type="http://schemas.openxmlformats.org/officeDocument/2006/relationships/image" Target="../media/image42.png"/><Relationship Id="rId12" Type="http://schemas.microsoft.com/office/2007/relationships/hdphoto" Target="../media/hdphoto1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5" Type="http://schemas.openxmlformats.org/officeDocument/2006/relationships/image" Target="../media/image13.png"/><Relationship Id="rId23" Type="http://schemas.openxmlformats.org/officeDocument/2006/relationships/image" Target="../media/image47.png"/><Relationship Id="rId10" Type="http://schemas.openxmlformats.org/officeDocument/2006/relationships/image" Target="../media/image45.png"/><Relationship Id="rId19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microsoft.com/office/2007/relationships/hdphoto" Target="../media/hdphoto6.wdp"/><Relationship Id="rId22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50.png"/><Relationship Id="rId3" Type="http://schemas.openxmlformats.org/officeDocument/2006/relationships/hyperlink" Target="https://freepngimg.com/png/34996-twitter-transparent" TargetMode="External"/><Relationship Id="rId7" Type="http://schemas.microsoft.com/office/2007/relationships/hdphoto" Target="../media/hdphoto6.wdp"/><Relationship Id="rId12" Type="http://schemas.microsoft.com/office/2007/relationships/hdphoto" Target="../media/hdphoto4.wdp"/><Relationship Id="rId17" Type="http://schemas.openxmlformats.org/officeDocument/2006/relationships/image" Target="../media/image25.png"/><Relationship Id="rId2" Type="http://schemas.openxmlformats.org/officeDocument/2006/relationships/image" Target="../media/image48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4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50.png"/><Relationship Id="rId3" Type="http://schemas.openxmlformats.org/officeDocument/2006/relationships/hyperlink" Target="https://librewiki.net/wiki/%ED%8C%8C%EC%9D%BC:Spotify_Icon_RGB_Green.svg" TargetMode="External"/><Relationship Id="rId7" Type="http://schemas.microsoft.com/office/2007/relationships/hdphoto" Target="../media/hdphoto6.wdp"/><Relationship Id="rId12" Type="http://schemas.microsoft.com/office/2007/relationships/hdphoto" Target="../media/hdphoto4.wdp"/><Relationship Id="rId17" Type="http://schemas.microsoft.com/office/2007/relationships/hdphoto" Target="../media/hdphoto8.wdp"/><Relationship Id="rId2" Type="http://schemas.openxmlformats.org/officeDocument/2006/relationships/image" Target="../media/image5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52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18" Type="http://schemas.openxmlformats.org/officeDocument/2006/relationships/image" Target="../media/image25.png"/><Relationship Id="rId3" Type="http://schemas.openxmlformats.org/officeDocument/2006/relationships/hyperlink" Target="https://freepngimg.com/png/34996-twitter-transparent" TargetMode="External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52.png"/><Relationship Id="rId2" Type="http://schemas.openxmlformats.org/officeDocument/2006/relationships/image" Target="../media/image48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openxmlformats.org/officeDocument/2006/relationships/hyperlink" Target="https://librewiki.net/wiki/%ED%8C%8C%EC%9D%BC:Spotify_Icon_RGB_Green.svg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51.png"/><Relationship Id="rId9" Type="http://schemas.microsoft.com/office/2007/relationships/hdphoto" Target="../media/hdphoto6.wdp"/><Relationship Id="rId1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9.png"/><Relationship Id="rId18" Type="http://schemas.openxmlformats.org/officeDocument/2006/relationships/image" Target="../media/image57.png"/><Relationship Id="rId26" Type="http://schemas.openxmlformats.org/officeDocument/2006/relationships/image" Target="../media/image36.png"/><Relationship Id="rId39" Type="http://schemas.openxmlformats.org/officeDocument/2006/relationships/image" Target="../media/image64.png"/><Relationship Id="rId3" Type="http://schemas.openxmlformats.org/officeDocument/2006/relationships/image" Target="../media/image23.png"/><Relationship Id="rId21" Type="http://schemas.openxmlformats.org/officeDocument/2006/relationships/image" Target="../media/image59.png"/><Relationship Id="rId34" Type="http://schemas.openxmlformats.org/officeDocument/2006/relationships/image" Target="../media/image9.png"/><Relationship Id="rId7" Type="http://schemas.openxmlformats.org/officeDocument/2006/relationships/image" Target="../media/image52.png"/><Relationship Id="rId12" Type="http://schemas.openxmlformats.org/officeDocument/2006/relationships/image" Target="../media/image28.png"/><Relationship Id="rId17" Type="http://schemas.openxmlformats.org/officeDocument/2006/relationships/image" Target="../media/image56.png"/><Relationship Id="rId25" Type="http://schemas.openxmlformats.org/officeDocument/2006/relationships/image" Target="../media/image35.png"/><Relationship Id="rId33" Type="http://schemas.microsoft.com/office/2007/relationships/hdphoto" Target="../media/hdphoto2.wdp"/><Relationship Id="rId38" Type="http://schemas.microsoft.com/office/2007/relationships/hdphoto" Target="../media/hdphoto5.wdp"/><Relationship Id="rId2" Type="http://schemas.openxmlformats.org/officeDocument/2006/relationships/image" Target="../media/image22.png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2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24" Type="http://schemas.openxmlformats.org/officeDocument/2006/relationships/image" Target="../media/image62.png"/><Relationship Id="rId32" Type="http://schemas.openxmlformats.org/officeDocument/2006/relationships/image" Target="../media/image13.png"/><Relationship Id="rId37" Type="http://schemas.openxmlformats.org/officeDocument/2006/relationships/image" Target="../media/image16.png"/><Relationship Id="rId5" Type="http://schemas.openxmlformats.org/officeDocument/2006/relationships/image" Target="../media/image32.pn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28" Type="http://schemas.openxmlformats.org/officeDocument/2006/relationships/image" Target="../media/image12.png"/><Relationship Id="rId36" Type="http://schemas.microsoft.com/office/2007/relationships/hdphoto" Target="../media/hdphoto4.wdp"/><Relationship Id="rId10" Type="http://schemas.openxmlformats.org/officeDocument/2006/relationships/image" Target="../media/image26.png"/><Relationship Id="rId19" Type="http://schemas.openxmlformats.org/officeDocument/2006/relationships/image" Target="../media/image31.png"/><Relationship Id="rId31" Type="http://schemas.microsoft.com/office/2007/relationships/hdphoto" Target="../media/hdphoto6.wdp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60.png"/><Relationship Id="rId27" Type="http://schemas.openxmlformats.org/officeDocument/2006/relationships/image" Target="../media/image63.png"/><Relationship Id="rId30" Type="http://schemas.openxmlformats.org/officeDocument/2006/relationships/image" Target="../media/image20.png"/><Relationship Id="rId35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hdphoto" Target="../media/hdphoto4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microsoft.com/office/2007/relationships/hdphoto" Target="../media/hdphoto5.wdp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microsoft.com/office/2007/relationships/hdphoto" Target="../media/hdphoto6.wdp"/><Relationship Id="rId15" Type="http://schemas.openxmlformats.org/officeDocument/2006/relationships/image" Target="../media/image68.png"/><Relationship Id="rId10" Type="http://schemas.microsoft.com/office/2007/relationships/hdphoto" Target="../media/hdphoto4.wdp"/><Relationship Id="rId19" Type="http://schemas.openxmlformats.org/officeDocument/2006/relationships/image" Target="../media/image72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4.wdp"/><Relationship Id="rId3" Type="http://schemas.openxmlformats.org/officeDocument/2006/relationships/image" Target="../media/image74.jpg"/><Relationship Id="rId7" Type="http://schemas.openxmlformats.org/officeDocument/2006/relationships/image" Target="../media/image20.png"/><Relationship Id="rId12" Type="http://schemas.openxmlformats.org/officeDocument/2006/relationships/image" Target="../media/image15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microsoft.com/office/2007/relationships/hdphoto" Target="../media/hdphoto5.wdp"/><Relationship Id="rId10" Type="http://schemas.microsoft.com/office/2007/relationships/hdphoto" Target="../media/hdphoto2.wdp"/><Relationship Id="rId4" Type="http://schemas.openxmlformats.org/officeDocument/2006/relationships/image" Target="../media/image75.jp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microsoft.com/office/2007/relationships/hdphoto" Target="../media/hdphoto5.wdp"/><Relationship Id="rId17" Type="http://schemas.openxmlformats.org/officeDocument/2006/relationships/image" Target="../media/image79.png"/><Relationship Id="rId2" Type="http://schemas.openxmlformats.org/officeDocument/2006/relationships/image" Target="../media/image12.png"/><Relationship Id="rId16" Type="http://schemas.openxmlformats.org/officeDocument/2006/relationships/image" Target="../media/image57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microsoft.com/office/2007/relationships/hdphoto" Target="../media/hdphoto6.wdp"/><Relationship Id="rId15" Type="http://schemas.openxmlformats.org/officeDocument/2006/relationships/image" Target="../media/image78.png"/><Relationship Id="rId10" Type="http://schemas.openxmlformats.org/officeDocument/2006/relationships/image" Target="../media/image10.png"/><Relationship Id="rId19" Type="http://schemas.openxmlformats.org/officeDocument/2006/relationships/image" Target="../media/image81.png"/><Relationship Id="rId4" Type="http://schemas.openxmlformats.org/officeDocument/2006/relationships/image" Target="../media/image20.png"/><Relationship Id="rId9" Type="http://schemas.microsoft.com/office/2007/relationships/hdphoto" Target="../media/hdphoto3.wdp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61394-312B-7F6D-9F5E-72F2D52E8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302" y="1788454"/>
            <a:ext cx="9306882" cy="2098226"/>
          </a:xfrm>
        </p:spPr>
        <p:txBody>
          <a:bodyPr anchor="ctr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Extraction, transformation, loading and visualization of combined Twitter and Spotify data in a scalable architecture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3E0017-AE9F-1503-37C2-60A50C540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3773" y="4128729"/>
            <a:ext cx="6724454" cy="676835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Thesis of the Master’s degree in Business Intelligence and Big Data in Cyber-Secure Environments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018B62-9146-2808-C4AA-A7F968CEF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938" y="545858"/>
            <a:ext cx="450000" cy="7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8C1A3A-5CA3-8845-1176-8A223989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40" y="545858"/>
            <a:ext cx="733252" cy="7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BAC6EA-8EF7-7EE6-3D5F-9EDFA9A81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394" y="545858"/>
            <a:ext cx="418064" cy="720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0E0A23B-C788-4C8D-F0C9-F4A75B05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059" y="545858"/>
            <a:ext cx="60383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DDEEB2AF-3614-6931-06FD-AE631D702F8C}"/>
              </a:ext>
            </a:extLst>
          </p:cNvPr>
          <p:cNvSpPr txBox="1">
            <a:spLocks/>
          </p:cNvSpPr>
          <p:nvPr/>
        </p:nvSpPr>
        <p:spPr>
          <a:xfrm>
            <a:off x="4450080" y="5527706"/>
            <a:ext cx="3291840" cy="3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solidFill>
                  <a:schemeClr val="tx1"/>
                </a:solidFill>
              </a:rPr>
              <a:t>Adrián Riesco Valbuena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3A60488-2277-4812-27AC-D406CCFA1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358" y="5121971"/>
            <a:ext cx="396770" cy="39677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2C57A2D7-08B6-D92F-1465-F4323BCFF5ED}"/>
              </a:ext>
            </a:extLst>
          </p:cNvPr>
          <p:cNvSpPr txBox="1">
            <a:spLocks/>
          </p:cNvSpPr>
          <p:nvPr/>
        </p:nvSpPr>
        <p:spPr>
          <a:xfrm>
            <a:off x="4494918" y="5879651"/>
            <a:ext cx="3291840" cy="3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solidFill>
                  <a:schemeClr val="tx1"/>
                </a:solidFill>
              </a:rPr>
              <a:t>Tutor: Álvar Arnaiz González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A076B865-E053-052F-E52F-27598565EBAE}"/>
              </a:ext>
            </a:extLst>
          </p:cNvPr>
          <p:cNvSpPr txBox="1">
            <a:spLocks/>
          </p:cNvSpPr>
          <p:nvPr/>
        </p:nvSpPr>
        <p:spPr>
          <a:xfrm>
            <a:off x="5602670" y="4689823"/>
            <a:ext cx="986146" cy="3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July 2022</a:t>
            </a:r>
          </a:p>
        </p:txBody>
      </p:sp>
    </p:spTree>
    <p:extLst>
      <p:ext uri="{BB962C8B-B14F-4D97-AF65-F5344CB8AC3E}">
        <p14:creationId xmlns:p14="http://schemas.microsoft.com/office/powerpoint/2010/main" val="252907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 and tools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8CD5BF-50A2-DB6B-7C94-993CF745D7C3}"/>
              </a:ext>
            </a:extLst>
          </p:cNvPr>
          <p:cNvSpPr/>
          <p:nvPr/>
        </p:nvSpPr>
        <p:spPr>
          <a:xfrm>
            <a:off x="1541342" y="4273924"/>
            <a:ext cx="9199041" cy="7445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º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30BE37E-F22A-779C-D974-831099B34804}"/>
              </a:ext>
            </a:extLst>
          </p:cNvPr>
          <p:cNvSpPr/>
          <p:nvPr/>
        </p:nvSpPr>
        <p:spPr>
          <a:xfrm>
            <a:off x="1541343" y="2125619"/>
            <a:ext cx="2232000" cy="20528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4FB8FC1-C2DB-ECEC-CA68-DE4C5CE42950}"/>
              </a:ext>
            </a:extLst>
          </p:cNvPr>
          <p:cNvSpPr/>
          <p:nvPr/>
        </p:nvSpPr>
        <p:spPr>
          <a:xfrm>
            <a:off x="3868670" y="2123398"/>
            <a:ext cx="2232000" cy="20528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º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61CC59E-7B6B-F888-F2F6-24C23C00A964}"/>
              </a:ext>
            </a:extLst>
          </p:cNvPr>
          <p:cNvSpPr/>
          <p:nvPr/>
        </p:nvSpPr>
        <p:spPr>
          <a:xfrm>
            <a:off x="6188527" y="2123398"/>
            <a:ext cx="2232000" cy="20528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E47BC0E-473E-B8DD-2D33-9D82271C9628}"/>
              </a:ext>
            </a:extLst>
          </p:cNvPr>
          <p:cNvSpPr/>
          <p:nvPr/>
        </p:nvSpPr>
        <p:spPr>
          <a:xfrm>
            <a:off x="8508384" y="2124632"/>
            <a:ext cx="2232000" cy="20528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9" name="Picture 16" descr="Apache Airflow - Wikipedia">
            <a:extLst>
              <a:ext uri="{FF2B5EF4-FFF2-40B4-BE49-F238E27FC236}">
                <a16:creationId xmlns:a16="http://schemas.microsoft.com/office/drawing/2014/main" id="{BEDD4028-38E6-C90C-881D-B1DC0ECC8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11" t="-14329" r="-5911" b="-14329"/>
          <a:stretch/>
        </p:blipFill>
        <p:spPr bwMode="auto">
          <a:xfrm>
            <a:off x="5490636" y="4316230"/>
            <a:ext cx="1300452" cy="5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Apache Spark - Wikipedia">
            <a:extLst>
              <a:ext uri="{FF2B5EF4-FFF2-40B4-BE49-F238E27FC236}">
                <a16:creationId xmlns:a16="http://schemas.microsoft.com/office/drawing/2014/main" id="{66879315-69F1-619E-A805-2FDE95716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38" t="-8638" r="-8638" b="-8638"/>
          <a:stretch/>
        </p:blipFill>
        <p:spPr bwMode="auto">
          <a:xfrm>
            <a:off x="4512951" y="3018868"/>
            <a:ext cx="943438" cy="48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Apache Cassandra - Wikipedia">
            <a:extLst>
              <a:ext uri="{FF2B5EF4-FFF2-40B4-BE49-F238E27FC236}">
                <a16:creationId xmlns:a16="http://schemas.microsoft.com/office/drawing/2014/main" id="{0A14BC00-161A-0D62-739D-2E76E2374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22" t="-9522" r="-9522" b="-9522"/>
          <a:stretch/>
        </p:blipFill>
        <p:spPr bwMode="auto">
          <a:xfrm>
            <a:off x="6945018" y="2989493"/>
            <a:ext cx="818760" cy="54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witter Logo and symbol, meaning, history, PNG">
            <a:extLst>
              <a:ext uri="{FF2B5EF4-FFF2-40B4-BE49-F238E27FC236}">
                <a16:creationId xmlns:a16="http://schemas.microsoft.com/office/drawing/2014/main" id="{A2CAAFC8-21A4-C5DF-D299-05CA1EA7C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2" t="9342" r="-4052" b="9342"/>
          <a:stretch/>
        </p:blipFill>
        <p:spPr bwMode="auto">
          <a:xfrm>
            <a:off x="1903680" y="2560746"/>
            <a:ext cx="1435326" cy="60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Docker Logos - Docker">
            <a:extLst>
              <a:ext uri="{FF2B5EF4-FFF2-40B4-BE49-F238E27FC236}">
                <a16:creationId xmlns:a16="http://schemas.microsoft.com/office/drawing/2014/main" id="{DED78A97-7086-CBCE-CF7D-FD6FC0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44" y="3829612"/>
            <a:ext cx="341824" cy="2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Docker Logos - Docker">
            <a:extLst>
              <a:ext uri="{FF2B5EF4-FFF2-40B4-BE49-F238E27FC236}">
                <a16:creationId xmlns:a16="http://schemas.microsoft.com/office/drawing/2014/main" id="{35226574-6CEB-2488-64CD-5960CFEC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01" y="3829612"/>
            <a:ext cx="341824" cy="2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ocker Logos - Docker">
            <a:extLst>
              <a:ext uri="{FF2B5EF4-FFF2-40B4-BE49-F238E27FC236}">
                <a16:creationId xmlns:a16="http://schemas.microsoft.com/office/drawing/2014/main" id="{E3F7000E-B727-4ABD-1036-0ED0CCE21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3829612"/>
            <a:ext cx="341824" cy="2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Docker Logos - Docker">
            <a:extLst>
              <a:ext uri="{FF2B5EF4-FFF2-40B4-BE49-F238E27FC236}">
                <a16:creationId xmlns:a16="http://schemas.microsoft.com/office/drawing/2014/main" id="{8871A7F1-F484-5BF1-94F1-3C72F50E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92" y="4678887"/>
            <a:ext cx="341824" cy="2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>
            <a:extLst>
              <a:ext uri="{FF2B5EF4-FFF2-40B4-BE49-F238E27FC236}">
                <a16:creationId xmlns:a16="http://schemas.microsoft.com/office/drawing/2014/main" id="{1E8E90D2-4EC0-DD89-5D4A-473CCFA65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6"/>
          <a:stretch/>
        </p:blipFill>
        <p:spPr bwMode="auto">
          <a:xfrm>
            <a:off x="1820799" y="2032345"/>
            <a:ext cx="161621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9" name="Picture 20">
            <a:extLst>
              <a:ext uri="{FF2B5EF4-FFF2-40B4-BE49-F238E27FC236}">
                <a16:creationId xmlns:a16="http://schemas.microsoft.com/office/drawing/2014/main" id="{A20870DC-ABCF-BFAC-ECB2-A9916D623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6"/>
          <a:stretch/>
        </p:blipFill>
        <p:spPr bwMode="auto">
          <a:xfrm>
            <a:off x="4652656" y="2032345"/>
            <a:ext cx="664029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0" name="Picture 22">
            <a:extLst>
              <a:ext uri="{FF2B5EF4-FFF2-40B4-BE49-F238E27FC236}">
                <a16:creationId xmlns:a16="http://schemas.microsoft.com/office/drawing/2014/main" id="{51F6DAA9-5F09-4D20-FE92-16A5931FF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9"/>
          <a:stretch/>
        </p:blipFill>
        <p:spPr bwMode="auto">
          <a:xfrm>
            <a:off x="6276910" y="2032345"/>
            <a:ext cx="2055235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1" name="Picture 24">
            <a:extLst>
              <a:ext uri="{FF2B5EF4-FFF2-40B4-BE49-F238E27FC236}">
                <a16:creationId xmlns:a16="http://schemas.microsoft.com/office/drawing/2014/main" id="{9A54586F-261F-6253-5F59-F494188E0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4"/>
          <a:stretch/>
        </p:blipFill>
        <p:spPr bwMode="auto">
          <a:xfrm>
            <a:off x="8752116" y="2032345"/>
            <a:ext cx="1744537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BB44AF1C-076D-B07A-4D32-577C9093D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 bwMode="auto">
          <a:xfrm>
            <a:off x="5204207" y="4932893"/>
            <a:ext cx="1873311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6" name="Picture 2" descr="Bootstrap Theme for OJS 3 | Public Knowledge Project">
            <a:extLst>
              <a:ext uri="{FF2B5EF4-FFF2-40B4-BE49-F238E27FC236}">
                <a16:creationId xmlns:a16="http://schemas.microsoft.com/office/drawing/2014/main" id="{26E885B7-53C5-43D3-7DE5-46413CDAA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63" t="-8063" r="-8063" b="-8063"/>
          <a:stretch/>
        </p:blipFill>
        <p:spPr bwMode="auto">
          <a:xfrm>
            <a:off x="9862821" y="3008839"/>
            <a:ext cx="599134" cy="49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3C318AB0-D924-84B2-80BD-BBDEEA1FA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-6204" r="10051" b="-6204"/>
          <a:stretch/>
        </p:blipFill>
        <p:spPr bwMode="auto">
          <a:xfrm>
            <a:off x="8922714" y="2978948"/>
            <a:ext cx="539852" cy="56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Jinja2 and CSV – Patrick Denis">
            <a:extLst>
              <a:ext uri="{FF2B5EF4-FFF2-40B4-BE49-F238E27FC236}">
                <a16:creationId xmlns:a16="http://schemas.microsoft.com/office/drawing/2014/main" id="{CE89964D-951C-5441-8F5D-4845DFA2B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66" t="-5066" r="-5066" b="-5066"/>
          <a:stretch/>
        </p:blipFill>
        <p:spPr bwMode="auto">
          <a:xfrm>
            <a:off x="9317295" y="3604753"/>
            <a:ext cx="751466" cy="34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hart.js Tutorial #1 Click to add Datapoints — Steemit">
            <a:extLst>
              <a:ext uri="{FF2B5EF4-FFF2-40B4-BE49-F238E27FC236}">
                <a16:creationId xmlns:a16="http://schemas.microsoft.com/office/drawing/2014/main" id="{B1A17DD2-3F46-4613-1AB7-16936EAF6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7" t="-3093" r="20974" b="-3093"/>
          <a:stretch/>
        </p:blipFill>
        <p:spPr bwMode="auto">
          <a:xfrm>
            <a:off x="9134372" y="2472389"/>
            <a:ext cx="438824" cy="4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ow To Add Advanced Controls to a Table Using DataTables - AppCode">
            <a:extLst>
              <a:ext uri="{FF2B5EF4-FFF2-40B4-BE49-F238E27FC236}">
                <a16:creationId xmlns:a16="http://schemas.microsoft.com/office/drawing/2014/main" id="{EFC8FCC6-3311-F18F-E753-C39304D3B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7" t="15633" r="16482" b="19672"/>
          <a:stretch/>
        </p:blipFill>
        <p:spPr bwMode="auto">
          <a:xfrm>
            <a:off x="9812861" y="2561442"/>
            <a:ext cx="699054" cy="26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B291AEA-1BD5-35B6-08F7-B7B245D75CE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0143" t="-7575" r="-9975" b="12442"/>
          <a:stretch/>
        </p:blipFill>
        <p:spPr>
          <a:xfrm>
            <a:off x="1903680" y="3379592"/>
            <a:ext cx="1435326" cy="585775"/>
          </a:xfrm>
          <a:prstGeom prst="rect">
            <a:avLst/>
          </a:prstGeom>
          <a:ln>
            <a:noFill/>
          </a:ln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9C8688C6-14D7-7AFD-AE6F-E6D8C372A3BE}"/>
              </a:ext>
            </a:extLst>
          </p:cNvPr>
          <p:cNvSpPr txBox="1"/>
          <p:nvPr/>
        </p:nvSpPr>
        <p:spPr>
          <a:xfrm>
            <a:off x="2259085" y="2942627"/>
            <a:ext cx="95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00CDFF"/>
                </a:solidFill>
              </a:rPr>
              <a:t>API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459110DD-918C-1B1E-D787-B9454EDF24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A244636F-8E16-97DE-BBD7-8F032A42D4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F54C23A6-26B0-0960-E0AC-891C9A3012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6CBCAFA-1FD0-C979-DBC3-308C89A977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11653B23-8AC3-EEBB-8CAF-BBF5FF41EF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CC16AB9C-FA83-71BB-A3C4-F72426F708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RELEVANT ASPECTS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F546BF-63E2-7F4C-0DFA-E326B377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05" y="104936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5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echa: pentágono 28">
            <a:extLst>
              <a:ext uri="{FF2B5EF4-FFF2-40B4-BE49-F238E27FC236}">
                <a16:creationId xmlns:a16="http://schemas.microsoft.com/office/drawing/2014/main" id="{6DE369C2-1150-6205-D85A-6730574F503A}"/>
              </a:ext>
            </a:extLst>
          </p:cNvPr>
          <p:cNvSpPr/>
          <p:nvPr/>
        </p:nvSpPr>
        <p:spPr>
          <a:xfrm>
            <a:off x="6563781" y="4849118"/>
            <a:ext cx="4336424" cy="209594"/>
          </a:xfrm>
          <a:prstGeom prst="homePlate">
            <a:avLst/>
          </a:prstGeom>
          <a:solidFill>
            <a:srgbClr val="432A30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Flecha: pentágono 27">
            <a:extLst>
              <a:ext uri="{FF2B5EF4-FFF2-40B4-BE49-F238E27FC236}">
                <a16:creationId xmlns:a16="http://schemas.microsoft.com/office/drawing/2014/main" id="{9CE213A9-D0B8-822A-A3CF-7992B1A6EE84}"/>
              </a:ext>
            </a:extLst>
          </p:cNvPr>
          <p:cNvSpPr/>
          <p:nvPr/>
        </p:nvSpPr>
        <p:spPr>
          <a:xfrm>
            <a:off x="1756111" y="4849118"/>
            <a:ext cx="4454189" cy="209594"/>
          </a:xfrm>
          <a:prstGeom prst="homePlate">
            <a:avLst>
              <a:gd name="adj" fmla="val 71586"/>
            </a:avLst>
          </a:prstGeom>
          <a:solidFill>
            <a:srgbClr val="432A30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plan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2015"/>
            <a:ext cx="9601200" cy="19955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Agile methodology with sprints of two weeks and POV and backlog refinement meetings.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Stored in GitHub.</a:t>
            </a:r>
          </a:p>
          <a:p>
            <a:pPr marL="530352" lvl="1" indent="0">
              <a:buNone/>
            </a:pPr>
            <a:r>
              <a:rPr lang="en-CA" sz="2000" dirty="0"/>
              <a:t>	     Sprint == Milestone.</a:t>
            </a:r>
          </a:p>
          <a:p>
            <a:pPr marL="530352" lvl="1" indent="0">
              <a:buNone/>
            </a:pPr>
            <a:r>
              <a:rPr lang="en-CA" sz="2000" dirty="0"/>
              <a:t>	     Tasks == Issues.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179875-0221-4E94-2C82-9BF82AE0F3E8}"/>
              </a:ext>
            </a:extLst>
          </p:cNvPr>
          <p:cNvSpPr txBox="1"/>
          <p:nvPr/>
        </p:nvSpPr>
        <p:spPr>
          <a:xfrm>
            <a:off x="1313964" y="5237448"/>
            <a:ext cx="875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Project start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1F5AB4-830B-E30C-E5BA-9977E30BDFB1}"/>
              </a:ext>
            </a:extLst>
          </p:cNvPr>
          <p:cNvSpPr txBox="1"/>
          <p:nvPr/>
        </p:nvSpPr>
        <p:spPr>
          <a:xfrm>
            <a:off x="10533370" y="531853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Project delivery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6D85BD4-AA1E-5B6E-48F4-2EB2AEAC02C6}"/>
              </a:ext>
            </a:extLst>
          </p:cNvPr>
          <p:cNvSpPr txBox="1"/>
          <p:nvPr/>
        </p:nvSpPr>
        <p:spPr>
          <a:xfrm>
            <a:off x="5977691" y="5323924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April break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3E214C1-4F04-53DE-9E80-8331AD9A06B4}"/>
              </a:ext>
            </a:extLst>
          </p:cNvPr>
          <p:cNvSpPr txBox="1"/>
          <p:nvPr/>
        </p:nvSpPr>
        <p:spPr>
          <a:xfrm>
            <a:off x="8122579" y="5323924"/>
            <a:ext cx="15119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Fully functional product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D19B82-DC68-D225-A9A5-5BAC7273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541" y="459241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F79706-653B-59E3-8C74-0D294F54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85" y="4242940"/>
            <a:ext cx="900134" cy="2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670C39-570A-7918-F445-03348BB2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20" y="4303794"/>
            <a:ext cx="574550" cy="2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0721BA-A9AD-01A8-080D-65907C62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53" y="4262686"/>
            <a:ext cx="453576" cy="2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EC2C9-6911-6C18-E56E-BA2D620A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86" y="4265276"/>
            <a:ext cx="540072" cy="2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2549EE2-8FB5-58CB-40DB-47884E462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0555" y="4637318"/>
            <a:ext cx="576000" cy="576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4CC7F5-54F5-829F-9BC5-27BA3DB9B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112" y="4592413"/>
            <a:ext cx="576000" cy="576000"/>
          </a:xfrm>
          <a:prstGeom prst="rect">
            <a:avLst/>
          </a:prstGeom>
        </p:spPr>
      </p:pic>
      <p:pic>
        <p:nvPicPr>
          <p:cNvPr id="51" name="Picture 2" descr="UBC GitHub Instructor Guide | Learning Technology Hub">
            <a:extLst>
              <a:ext uri="{FF2B5EF4-FFF2-40B4-BE49-F238E27FC236}">
                <a16:creationId xmlns:a16="http://schemas.microsoft.com/office/drawing/2014/main" id="{BB2F6D5A-242F-6FE3-36CB-302F5BF39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r="16391"/>
          <a:stretch/>
        </p:blipFill>
        <p:spPr bwMode="auto">
          <a:xfrm>
            <a:off x="1875598" y="3130434"/>
            <a:ext cx="627854" cy="5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3BC2B72B-6704-050F-DAE1-5066E69D5A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14F75918-612F-0513-A6C8-8994EB0A6D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E249ACDF-206B-868C-4BF7-6A9E0DC7B5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88A2F13-55F6-AD7F-1312-90B2E3D2B1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DA6182A9-CB00-8942-ADCB-EA68221FDE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52BF40F2-D504-F488-F58F-809279E03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1E95C11-EE98-9CD0-1432-FDF3E9DBB03D}"/>
              </a:ext>
            </a:extLst>
          </p:cNvPr>
          <p:cNvSpPr/>
          <p:nvPr/>
        </p:nvSpPr>
        <p:spPr>
          <a:xfrm>
            <a:off x="6560103" y="4849118"/>
            <a:ext cx="160058" cy="209594"/>
          </a:xfrm>
          <a:prstGeom prst="homePlate">
            <a:avLst>
              <a:gd name="adj" fmla="val 10000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2AC1681F-3A89-6D31-7FCA-382CDFCCC8ED}"/>
              </a:ext>
            </a:extLst>
          </p:cNvPr>
          <p:cNvSpPr/>
          <p:nvPr/>
        </p:nvSpPr>
        <p:spPr>
          <a:xfrm>
            <a:off x="5390105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3" name="Flecha: cheurón 32">
            <a:extLst>
              <a:ext uri="{FF2B5EF4-FFF2-40B4-BE49-F238E27FC236}">
                <a16:creationId xmlns:a16="http://schemas.microsoft.com/office/drawing/2014/main" id="{F7D97CEE-C795-9D6A-43ED-8C45CC50474D}"/>
              </a:ext>
            </a:extLst>
          </p:cNvPr>
          <p:cNvSpPr/>
          <p:nvPr/>
        </p:nvSpPr>
        <p:spPr>
          <a:xfrm>
            <a:off x="2620217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4" name="Flecha: cheurón 33">
            <a:extLst>
              <a:ext uri="{FF2B5EF4-FFF2-40B4-BE49-F238E27FC236}">
                <a16:creationId xmlns:a16="http://schemas.microsoft.com/office/drawing/2014/main" id="{82C8F1B0-23CA-6177-1131-C5895A1ACB7D}"/>
              </a:ext>
            </a:extLst>
          </p:cNvPr>
          <p:cNvSpPr/>
          <p:nvPr/>
        </p:nvSpPr>
        <p:spPr>
          <a:xfrm>
            <a:off x="3543513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5" name="Flecha: cheurón 34">
            <a:extLst>
              <a:ext uri="{FF2B5EF4-FFF2-40B4-BE49-F238E27FC236}">
                <a16:creationId xmlns:a16="http://schemas.microsoft.com/office/drawing/2014/main" id="{A950A907-AA7F-E642-C4E4-E254EE1C1895}"/>
              </a:ext>
            </a:extLst>
          </p:cNvPr>
          <p:cNvSpPr/>
          <p:nvPr/>
        </p:nvSpPr>
        <p:spPr>
          <a:xfrm>
            <a:off x="4466809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Flecha: cheurón 38">
            <a:extLst>
              <a:ext uri="{FF2B5EF4-FFF2-40B4-BE49-F238E27FC236}">
                <a16:creationId xmlns:a16="http://schemas.microsoft.com/office/drawing/2014/main" id="{0EC9022F-D06B-93D2-B143-4EBE0AC00578}"/>
              </a:ext>
            </a:extLst>
          </p:cNvPr>
          <p:cNvSpPr/>
          <p:nvPr/>
        </p:nvSpPr>
        <p:spPr>
          <a:xfrm>
            <a:off x="7315452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1" name="Flecha: cheurón 40">
            <a:extLst>
              <a:ext uri="{FF2B5EF4-FFF2-40B4-BE49-F238E27FC236}">
                <a16:creationId xmlns:a16="http://schemas.microsoft.com/office/drawing/2014/main" id="{FD7F542E-6227-7847-B413-31280506F276}"/>
              </a:ext>
            </a:extLst>
          </p:cNvPr>
          <p:cNvSpPr/>
          <p:nvPr/>
        </p:nvSpPr>
        <p:spPr>
          <a:xfrm>
            <a:off x="8237093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3" name="Flecha: cheurón 42">
            <a:extLst>
              <a:ext uri="{FF2B5EF4-FFF2-40B4-BE49-F238E27FC236}">
                <a16:creationId xmlns:a16="http://schemas.microsoft.com/office/drawing/2014/main" id="{E47C872B-F80F-E7A1-02AB-690ED12AB24D}"/>
              </a:ext>
            </a:extLst>
          </p:cNvPr>
          <p:cNvSpPr/>
          <p:nvPr/>
        </p:nvSpPr>
        <p:spPr>
          <a:xfrm>
            <a:off x="9292130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Flecha: cheurón 43">
            <a:extLst>
              <a:ext uri="{FF2B5EF4-FFF2-40B4-BE49-F238E27FC236}">
                <a16:creationId xmlns:a16="http://schemas.microsoft.com/office/drawing/2014/main" id="{2157C893-F99B-C47A-EBF3-86686D99AF2F}"/>
              </a:ext>
            </a:extLst>
          </p:cNvPr>
          <p:cNvSpPr/>
          <p:nvPr/>
        </p:nvSpPr>
        <p:spPr>
          <a:xfrm>
            <a:off x="10119943" y="4849118"/>
            <a:ext cx="227887" cy="208800"/>
          </a:xfrm>
          <a:prstGeom prst="chevron">
            <a:avLst>
              <a:gd name="adj" fmla="val 72887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5A44ED7-6F80-3BB0-F8C1-5793EEB89EEF}"/>
              </a:ext>
            </a:extLst>
          </p:cNvPr>
          <p:cNvCxnSpPr>
            <a:cxnSpLocks/>
          </p:cNvCxnSpPr>
          <p:nvPr/>
        </p:nvCxnSpPr>
        <p:spPr>
          <a:xfrm flipV="1">
            <a:off x="6245126" y="4953717"/>
            <a:ext cx="91946" cy="198"/>
          </a:xfrm>
          <a:prstGeom prst="line">
            <a:avLst/>
          </a:prstGeom>
          <a:ln w="12700">
            <a:solidFill>
              <a:srgbClr val="432A3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155D8DC-A0AC-CD32-5AD5-B6ABF9A13BF8}"/>
              </a:ext>
            </a:extLst>
          </p:cNvPr>
          <p:cNvCxnSpPr>
            <a:cxnSpLocks/>
          </p:cNvCxnSpPr>
          <p:nvPr/>
        </p:nvCxnSpPr>
        <p:spPr>
          <a:xfrm flipV="1">
            <a:off x="6395095" y="4953717"/>
            <a:ext cx="91946" cy="198"/>
          </a:xfrm>
          <a:prstGeom prst="line">
            <a:avLst/>
          </a:prstGeom>
          <a:ln w="12700">
            <a:solidFill>
              <a:srgbClr val="432A3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14E571AC-55A1-8C3D-3F19-69962CEA944A}"/>
              </a:ext>
            </a:extLst>
          </p:cNvPr>
          <p:cNvCxnSpPr>
            <a:cxnSpLocks/>
          </p:cNvCxnSpPr>
          <p:nvPr/>
        </p:nvCxnSpPr>
        <p:spPr>
          <a:xfrm flipV="1">
            <a:off x="6545065" y="4953717"/>
            <a:ext cx="91946" cy="198"/>
          </a:xfrm>
          <a:prstGeom prst="line">
            <a:avLst/>
          </a:prstGeom>
          <a:ln w="12700">
            <a:solidFill>
              <a:srgbClr val="432A3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BF9FDAF-D86E-371D-1CAA-2EB02FE3985A}"/>
              </a:ext>
            </a:extLst>
          </p:cNvPr>
          <p:cNvSpPr txBox="1"/>
          <p:nvPr/>
        </p:nvSpPr>
        <p:spPr>
          <a:xfrm>
            <a:off x="2705780" y="5237448"/>
            <a:ext cx="16706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Beginning of development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BCA3CB-8C87-CC24-C4D7-AF66672E1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90" y="4242940"/>
            <a:ext cx="924830" cy="2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0D72A36-CF24-D6EA-DE0B-FF6C6F29A2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53105" y="459241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9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Twitter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2490"/>
            <a:ext cx="9601200" cy="4070022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/>
              <a:t>id</a:t>
            </a:r>
            <a:r>
              <a:rPr lang="en-US" sz="2000" dirty="0"/>
              <a:t>. Tweet id (integer), useful uniquely identify the tweet.</a:t>
            </a:r>
          </a:p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/>
              <a:t>text</a:t>
            </a:r>
            <a:r>
              <a:rPr lang="en-US" sz="2000" dirty="0"/>
              <a:t>. Tweet text, useful to identify the song played.</a:t>
            </a:r>
          </a:p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/>
              <a:t>entities</a:t>
            </a:r>
            <a:r>
              <a:rPr lang="en-US" sz="2000" dirty="0"/>
              <a:t>. Useful to clean the text and remove hashtasg, cashtags, mentions and urls.</a:t>
            </a:r>
          </a:p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/>
              <a:t>created_at</a:t>
            </a:r>
            <a:r>
              <a:rPr lang="en-US" sz="2000" dirty="0"/>
              <a:t>. Tweet creation date.</a:t>
            </a:r>
            <a:endParaRPr lang="en-CA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F32267-9879-4BC6-77EA-BE8C2821E2F2}"/>
              </a:ext>
            </a:extLst>
          </p:cNvPr>
          <p:cNvSpPr txBox="1"/>
          <p:nvPr/>
        </p:nvSpPr>
        <p:spPr>
          <a:xfrm>
            <a:off x="1371600" y="1476296"/>
            <a:ext cx="30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Endpoint: </a:t>
            </a:r>
            <a:r>
              <a:rPr lang="en-CA" dirty="0"/>
              <a:t>Recent search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613D85B-D7C1-6ACE-5FF9-06898291D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EC560F8-E0E5-F2C1-0135-C5A5452CC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84C530D-0379-DBCC-E670-3EF75D0F8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C70CD96-39DB-AB15-A33F-182024AFF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1419468-D2FD-8269-028E-6A90F10F1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29850B8-1B8E-AFB9-83F5-0B50478123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17" name="Picture 36" descr="Spotify down? Current status and problems | Downdetector">
            <a:extLst>
              <a:ext uri="{FF2B5EF4-FFF2-40B4-BE49-F238E27FC236}">
                <a16:creationId xmlns:a16="http://schemas.microsoft.com/office/drawing/2014/main" id="{BF821260-54A6-94EF-7B97-8464B243E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04" y="427632"/>
            <a:ext cx="796019" cy="2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witter Logo and symbol, meaning, history, PNG">
            <a:extLst>
              <a:ext uri="{FF2B5EF4-FFF2-40B4-BE49-F238E27FC236}">
                <a16:creationId xmlns:a16="http://schemas.microsoft.com/office/drawing/2014/main" id="{EC7CA5F9-3FC3-B9C3-189D-E7D65376D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b="21111"/>
          <a:stretch/>
        </p:blipFill>
        <p:spPr bwMode="auto">
          <a:xfrm>
            <a:off x="1490279" y="408374"/>
            <a:ext cx="853631" cy="2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914A0F-5052-E1F8-3278-20AAAF3358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3475" y="1533813"/>
            <a:ext cx="2952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Spotify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038" y="1922015"/>
            <a:ext cx="2483224" cy="3581400"/>
          </a:xfrm>
        </p:spPr>
        <p:txBody>
          <a:bodyPr>
            <a:normAutofit/>
          </a:bodyPr>
          <a:lstStyle/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id.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name.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popularity.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artists’ id.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artists’ name.</a:t>
            </a:r>
            <a:endParaRPr lang="en-CA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7B90A1F-8BE7-0A1D-6FBC-8475326CEBF1}"/>
              </a:ext>
            </a:extLst>
          </p:cNvPr>
          <p:cNvSpPr txBox="1">
            <a:spLocks/>
          </p:cNvSpPr>
          <p:nvPr/>
        </p:nvSpPr>
        <p:spPr>
          <a:xfrm>
            <a:off x="4515245" y="1922015"/>
            <a:ext cx="6571129" cy="358140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id.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danceability.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energy.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key.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loudness.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mode.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speechiness.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acousticness.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instrumentalness.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liveness.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valence.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tempo.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duration_ms.</a:t>
            </a:r>
          </a:p>
          <a:p>
            <a:pPr>
              <a:buClr>
                <a:srgbClr val="1ED76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sz="2000" dirty="0"/>
              <a:t>time_signature.</a:t>
            </a:r>
            <a:endParaRPr lang="en-CA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E3145E-BE43-4DE5-969A-3B5A7EEC6793}"/>
              </a:ext>
            </a:extLst>
          </p:cNvPr>
          <p:cNvSpPr txBox="1"/>
          <p:nvPr/>
        </p:nvSpPr>
        <p:spPr>
          <a:xfrm>
            <a:off x="1371600" y="1482203"/>
            <a:ext cx="30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Endpoint: </a:t>
            </a:r>
            <a:r>
              <a:rPr lang="en-CA" dirty="0"/>
              <a:t>Search for Item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06B226-CCDF-2E4E-A8DA-C7F66DD18080}"/>
              </a:ext>
            </a:extLst>
          </p:cNvPr>
          <p:cNvSpPr txBox="1"/>
          <p:nvPr/>
        </p:nvSpPr>
        <p:spPr>
          <a:xfrm>
            <a:off x="4515242" y="1482203"/>
            <a:ext cx="393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Endpoint: </a:t>
            </a:r>
            <a:r>
              <a:rPr lang="en-CA" dirty="0"/>
              <a:t>Get Tracks’ Audio Features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BDD1E42-0771-656E-1FD4-26545B2BF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A67A209-33B7-B2B5-C151-D75BB8278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12220EE-4EF1-C3E5-CE6F-FA0D5BD383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9AF9E52-A017-30F0-0593-DD35C786D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DF0E6DF-FDC2-CA08-896B-48CEA26AB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8AA7A2-C33B-ACB4-F2AE-D8A944E45F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21" name="Picture 36" descr="Spotify down? Current status and problems | Downdetector">
            <a:extLst>
              <a:ext uri="{FF2B5EF4-FFF2-40B4-BE49-F238E27FC236}">
                <a16:creationId xmlns:a16="http://schemas.microsoft.com/office/drawing/2014/main" id="{FFC4ACCD-7EAB-A11E-716E-BA79FF7B3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04" y="427632"/>
            <a:ext cx="796019" cy="2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Twitter Logo and symbol, meaning, history, PNG">
            <a:extLst>
              <a:ext uri="{FF2B5EF4-FFF2-40B4-BE49-F238E27FC236}">
                <a16:creationId xmlns:a16="http://schemas.microsoft.com/office/drawing/2014/main" id="{A3019D32-AB67-FC00-1D21-87C191FC2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11" b="21111"/>
          <a:stretch/>
        </p:blipFill>
        <p:spPr bwMode="auto">
          <a:xfrm>
            <a:off x="1490279" y="408374"/>
            <a:ext cx="853631" cy="2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7050EFD-265D-A6C6-1463-C56566EA45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3475" y="1533813"/>
            <a:ext cx="295275" cy="2952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23ECB00-408D-B335-2926-CFF0F1D72B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5419" y="1533813"/>
            <a:ext cx="2952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6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Cleaned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2016"/>
            <a:ext cx="3263900" cy="3581400"/>
          </a:xfrm>
        </p:spPr>
        <p:txBody>
          <a:bodyPr numCol="1">
            <a:normAutofit/>
          </a:bodyPr>
          <a:lstStyle/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id_tweet	</a:t>
            </a:r>
            <a:r>
              <a:rPr lang="en-US" sz="2000" dirty="0">
                <a:solidFill>
                  <a:schemeClr val="accent6"/>
                </a:solidFill>
              </a:rPr>
              <a:t>bigint</a:t>
            </a:r>
          </a:p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text		</a:t>
            </a:r>
            <a:r>
              <a:rPr lang="en-US" sz="2000" dirty="0">
                <a:solidFill>
                  <a:schemeClr val="accent3"/>
                </a:solidFill>
              </a:rPr>
              <a:t>text</a:t>
            </a:r>
          </a:p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created_at	</a:t>
            </a:r>
            <a:r>
              <a:rPr lang="en-US" sz="2000" dirty="0">
                <a:solidFill>
                  <a:schemeClr val="accent1"/>
                </a:solidFill>
              </a:rPr>
              <a:t>timestamp</a:t>
            </a:r>
          </a:p>
          <a:p>
            <a:pPr>
              <a:buClr>
                <a:srgbClr val="00B0F0"/>
              </a:buClr>
              <a:buSzPct val="10000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url_tweet	</a:t>
            </a:r>
            <a:r>
              <a:rPr lang="en-US" sz="2000" dirty="0">
                <a:solidFill>
                  <a:schemeClr val="accent3"/>
                </a:solidFill>
              </a:rPr>
              <a:t>text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000" dirty="0"/>
              <a:t>id_track	</a:t>
            </a:r>
            <a:r>
              <a:rPr lang="en-US" sz="2000" dirty="0">
                <a:solidFill>
                  <a:schemeClr val="accent3"/>
                </a:solidFill>
              </a:rPr>
              <a:t>text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000" dirty="0"/>
              <a:t>name	</a:t>
            </a:r>
            <a:r>
              <a:rPr lang="en-US" sz="2000" dirty="0">
                <a:solidFill>
                  <a:schemeClr val="accent3"/>
                </a:solidFill>
              </a:rPr>
              <a:t>text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000" dirty="0"/>
              <a:t>popularity	</a:t>
            </a:r>
            <a:r>
              <a:rPr lang="en-US" sz="2000" dirty="0">
                <a:solidFill>
                  <a:schemeClr val="accent6"/>
                </a:solidFill>
              </a:rPr>
              <a:t>int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000" dirty="0"/>
              <a:t>artists_id	</a:t>
            </a:r>
            <a:r>
              <a:rPr lang="en-US" sz="2000" dirty="0">
                <a:solidFill>
                  <a:schemeClr val="accent3"/>
                </a:solidFill>
              </a:rPr>
              <a:t>text</a:t>
            </a:r>
            <a:endParaRPr lang="en-CA" sz="2000" dirty="0">
              <a:solidFill>
                <a:schemeClr val="accent3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4B43895-70AA-B9FD-B043-7A9FA27AF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3CF835A-5EE9-39E9-B999-8DD459319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B9A435D-7185-8D7B-48AC-D5A186066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FDD2C4B-AE49-F3A5-288D-4F0B9E676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9B9F9AC-1B2C-7C7A-7F25-A4842847C7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B8072FC-BC90-89C9-4682-DB1216C7D2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13" name="Picture 36" descr="Spotify down? Current status and problems | Downdetector">
            <a:extLst>
              <a:ext uri="{FF2B5EF4-FFF2-40B4-BE49-F238E27FC236}">
                <a16:creationId xmlns:a16="http://schemas.microsoft.com/office/drawing/2014/main" id="{264B954A-1AC9-7394-1EF9-E3FF98A3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04" y="427632"/>
            <a:ext cx="796019" cy="2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Twitter Logo and symbol, meaning, history, PNG">
            <a:extLst>
              <a:ext uri="{FF2B5EF4-FFF2-40B4-BE49-F238E27FC236}">
                <a16:creationId xmlns:a16="http://schemas.microsoft.com/office/drawing/2014/main" id="{33BCC92B-432C-FC28-CFCA-833B4265F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b="21111"/>
          <a:stretch/>
        </p:blipFill>
        <p:spPr bwMode="auto">
          <a:xfrm>
            <a:off x="1490279" y="408374"/>
            <a:ext cx="853631" cy="2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8A264AF-5BA7-60DE-F5D9-6401CE4899CB}"/>
              </a:ext>
            </a:extLst>
          </p:cNvPr>
          <p:cNvSpPr txBox="1">
            <a:spLocks/>
          </p:cNvSpPr>
          <p:nvPr/>
        </p:nvSpPr>
        <p:spPr>
          <a:xfrm>
            <a:off x="4515245" y="1922015"/>
            <a:ext cx="6571129" cy="358140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artists_name     </a:t>
            </a:r>
            <a:r>
              <a:rPr lang="es-ES" sz="2000" dirty="0">
                <a:solidFill>
                  <a:schemeClr val="accent3"/>
                </a:solidFill>
              </a:rPr>
              <a:t>text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danceability	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energy	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key		    </a:t>
            </a:r>
            <a:r>
              <a:rPr lang="es-ES" sz="2000" dirty="0">
                <a:solidFill>
                  <a:schemeClr val="accent6"/>
                </a:solidFill>
              </a:rPr>
              <a:t>int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loudness	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mode	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speechiness	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Acousticness 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Instrumentalness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liveness	       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valence	       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tempo	       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duration_ms	           </a:t>
            </a:r>
            <a:r>
              <a:rPr lang="es-ES" sz="2000" dirty="0">
                <a:solidFill>
                  <a:schemeClr val="accent6"/>
                </a:solidFill>
              </a:rPr>
              <a:t>int</a:t>
            </a:r>
          </a:p>
          <a:p>
            <a:pPr>
              <a:buClr>
                <a:srgbClr val="1ED76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ES" sz="2000" dirty="0"/>
              <a:t>time_signatura        </a:t>
            </a:r>
            <a:r>
              <a:rPr lang="es-ES" sz="2000" dirty="0">
                <a:solidFill>
                  <a:schemeClr val="accent2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203231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flow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2A6370D-FEFA-592B-6B25-FA8EEB872B44}"/>
              </a:ext>
            </a:extLst>
          </p:cNvPr>
          <p:cNvSpPr/>
          <p:nvPr/>
        </p:nvSpPr>
        <p:spPr>
          <a:xfrm>
            <a:off x="1529972" y="4429488"/>
            <a:ext cx="8201127" cy="6637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10" dirty="0"/>
              <a:t>º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A3B450-5BC7-A9C5-B304-88C78725DF52}"/>
              </a:ext>
            </a:extLst>
          </p:cNvPr>
          <p:cNvSpPr/>
          <p:nvPr/>
        </p:nvSpPr>
        <p:spPr>
          <a:xfrm>
            <a:off x="1529973" y="2514235"/>
            <a:ext cx="1989873" cy="18301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1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EF344D7-14DE-1410-CD2A-E761A7C41737}"/>
              </a:ext>
            </a:extLst>
          </p:cNvPr>
          <p:cNvSpPr/>
          <p:nvPr/>
        </p:nvSpPr>
        <p:spPr>
          <a:xfrm>
            <a:off x="3604830" y="2512256"/>
            <a:ext cx="1989873" cy="18301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10" dirty="0"/>
              <a:t>º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16ECA0-1326-1E4B-184F-085C37A92A01}"/>
              </a:ext>
            </a:extLst>
          </p:cNvPr>
          <p:cNvSpPr/>
          <p:nvPr/>
        </p:nvSpPr>
        <p:spPr>
          <a:xfrm>
            <a:off x="5673029" y="2512256"/>
            <a:ext cx="1989873" cy="18301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1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BAAF15-73C0-0147-719C-4F44420C8252}"/>
              </a:ext>
            </a:extLst>
          </p:cNvPr>
          <p:cNvSpPr/>
          <p:nvPr/>
        </p:nvSpPr>
        <p:spPr>
          <a:xfrm>
            <a:off x="7741228" y="2513356"/>
            <a:ext cx="1989873" cy="18301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10" dirty="0"/>
          </a:p>
        </p:txBody>
      </p:sp>
      <p:pic>
        <p:nvPicPr>
          <p:cNvPr id="15" name="Picture 16" descr="Apache Airflow - Wikipedia">
            <a:extLst>
              <a:ext uri="{FF2B5EF4-FFF2-40B4-BE49-F238E27FC236}">
                <a16:creationId xmlns:a16="http://schemas.microsoft.com/office/drawing/2014/main" id="{CDFB10D3-804F-D5F1-C31A-115E39A85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26" y="4561086"/>
            <a:ext cx="1036814" cy="4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pache Spark - Wikipedia">
            <a:extLst>
              <a:ext uri="{FF2B5EF4-FFF2-40B4-BE49-F238E27FC236}">
                <a16:creationId xmlns:a16="http://schemas.microsoft.com/office/drawing/2014/main" id="{3F483BBB-D6FA-9E56-9454-13B47F7A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68" y="3277518"/>
            <a:ext cx="717196" cy="3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FD15F49-4F8F-10B4-4D66-53706E33DDFC}"/>
              </a:ext>
            </a:extLst>
          </p:cNvPr>
          <p:cNvCxnSpPr>
            <a:cxnSpLocks/>
          </p:cNvCxnSpPr>
          <p:nvPr/>
        </p:nvCxnSpPr>
        <p:spPr>
          <a:xfrm>
            <a:off x="3160959" y="3098783"/>
            <a:ext cx="916960" cy="2809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8" descr="Apache Cassandra - Wikipedia">
            <a:extLst>
              <a:ext uri="{FF2B5EF4-FFF2-40B4-BE49-F238E27FC236}">
                <a16:creationId xmlns:a16="http://schemas.microsoft.com/office/drawing/2014/main" id="{0261AB6F-1DE2-260A-1083-777F9F90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83" y="3284468"/>
            <a:ext cx="613165" cy="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ootstrap Theme for OJS 3 | Public Knowledge Project">
            <a:extLst>
              <a:ext uri="{FF2B5EF4-FFF2-40B4-BE49-F238E27FC236}">
                <a16:creationId xmlns:a16="http://schemas.microsoft.com/office/drawing/2014/main" id="{20F28183-2242-33B9-6B15-AD73980A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039" y="3289099"/>
            <a:ext cx="515935" cy="4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360DE8F4-C847-BE56-AD6A-6C977E3C2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 bwMode="auto">
          <a:xfrm>
            <a:off x="8270433" y="3258234"/>
            <a:ext cx="480257" cy="5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78A1086-644D-A01B-B6C8-1E65995A600B}"/>
              </a:ext>
            </a:extLst>
          </p:cNvPr>
          <p:cNvGrpSpPr/>
          <p:nvPr/>
        </p:nvGrpSpPr>
        <p:grpSpPr>
          <a:xfrm>
            <a:off x="1959972" y="3494042"/>
            <a:ext cx="1065685" cy="518048"/>
            <a:chOff x="938760" y="1330683"/>
            <a:chExt cx="1195358" cy="581084"/>
          </a:xfrm>
        </p:grpSpPr>
        <p:pic>
          <p:nvPicPr>
            <p:cNvPr id="22" name="Picture 36" descr="Spotify down? Current status and problems | Downdetector">
              <a:extLst>
                <a:ext uri="{FF2B5EF4-FFF2-40B4-BE49-F238E27FC236}">
                  <a16:creationId xmlns:a16="http://schemas.microsoft.com/office/drawing/2014/main" id="{4773A1BD-7C23-6B3C-CCF8-318EFA658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60" y="1330683"/>
              <a:ext cx="1162975" cy="34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41247E8-669A-77E1-54A3-CF23BF39311D}"/>
                </a:ext>
              </a:extLst>
            </p:cNvPr>
            <p:cNvSpPr txBox="1"/>
            <p:nvPr/>
          </p:nvSpPr>
          <p:spPr>
            <a:xfrm>
              <a:off x="1176039" y="1582086"/>
              <a:ext cx="958079" cy="329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50" b="1" dirty="0">
                  <a:solidFill>
                    <a:srgbClr val="1ED760"/>
                  </a:solidFill>
                </a:rPr>
                <a:t>API</a:t>
              </a:r>
            </a:p>
          </p:txBody>
        </p:sp>
      </p:grpSp>
      <p:pic>
        <p:nvPicPr>
          <p:cNvPr id="24" name="Picture 4" descr="Jinja2 and CSV – Patrick Denis">
            <a:extLst>
              <a:ext uri="{FF2B5EF4-FFF2-40B4-BE49-F238E27FC236}">
                <a16:creationId xmlns:a16="http://schemas.microsoft.com/office/drawing/2014/main" id="{AA8BC95D-7904-0C5A-4ED9-B53FC7A74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35" y="3824564"/>
            <a:ext cx="682334" cy="3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witter Logo and symbol, meaning, history, PNG">
            <a:extLst>
              <a:ext uri="{FF2B5EF4-FFF2-40B4-BE49-F238E27FC236}">
                <a16:creationId xmlns:a16="http://schemas.microsoft.com/office/drawing/2014/main" id="{05B88C71-BFB1-2A28-73F4-8223A884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66" y="2767500"/>
            <a:ext cx="1183683" cy="6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ker Logos - Docker">
            <a:extLst>
              <a:ext uri="{FF2B5EF4-FFF2-40B4-BE49-F238E27FC236}">
                <a16:creationId xmlns:a16="http://schemas.microsoft.com/office/drawing/2014/main" id="{1332002E-8963-EF9A-1B69-A557AF05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64" y="4018284"/>
            <a:ext cx="304744" cy="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ocker Logos - Docker">
            <a:extLst>
              <a:ext uri="{FF2B5EF4-FFF2-40B4-BE49-F238E27FC236}">
                <a16:creationId xmlns:a16="http://schemas.microsoft.com/office/drawing/2014/main" id="{B174A15E-7758-DABC-392D-1E23690F4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65" y="4018284"/>
            <a:ext cx="304744" cy="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ocker Logos - Docker">
            <a:extLst>
              <a:ext uri="{FF2B5EF4-FFF2-40B4-BE49-F238E27FC236}">
                <a16:creationId xmlns:a16="http://schemas.microsoft.com/office/drawing/2014/main" id="{671F063C-4F72-DAEF-66E2-3608801C0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61" y="4018284"/>
            <a:ext cx="304744" cy="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ocker Logos - Docker">
            <a:extLst>
              <a:ext uri="{FF2B5EF4-FFF2-40B4-BE49-F238E27FC236}">
                <a16:creationId xmlns:a16="http://schemas.microsoft.com/office/drawing/2014/main" id="{BBB1862A-E603-506E-3D79-25657709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61" y="4805622"/>
            <a:ext cx="304744" cy="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CE7AD5E0-D666-3C6F-492E-069F1FB3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6"/>
          <a:stretch/>
        </p:blipFill>
        <p:spPr bwMode="auto">
          <a:xfrm>
            <a:off x="1779106" y="2431080"/>
            <a:ext cx="1440890" cy="160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1" name="Picture 20">
            <a:extLst>
              <a:ext uri="{FF2B5EF4-FFF2-40B4-BE49-F238E27FC236}">
                <a16:creationId xmlns:a16="http://schemas.microsoft.com/office/drawing/2014/main" id="{5DEF211F-4743-FE64-01A0-FCE91E262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6"/>
          <a:stretch/>
        </p:blipFill>
        <p:spPr bwMode="auto">
          <a:xfrm>
            <a:off x="4303772" y="2431080"/>
            <a:ext cx="591995" cy="160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2" name="Picture 22">
            <a:extLst>
              <a:ext uri="{FF2B5EF4-FFF2-40B4-BE49-F238E27FC236}">
                <a16:creationId xmlns:a16="http://schemas.microsoft.com/office/drawing/2014/main" id="{975DC1EB-7B88-C443-C585-9CF352882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9"/>
          <a:stretch/>
        </p:blipFill>
        <p:spPr bwMode="auto">
          <a:xfrm>
            <a:off x="5751823" y="2431080"/>
            <a:ext cx="1832284" cy="160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0F465EC1-D4BC-42EC-D831-ABCA6E045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4"/>
          <a:stretch/>
        </p:blipFill>
        <p:spPr bwMode="auto">
          <a:xfrm>
            <a:off x="7958513" y="2431080"/>
            <a:ext cx="1555289" cy="160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4CAA951E-872D-3C6F-8DCD-66593C8D3266}"/>
              </a:ext>
            </a:extLst>
          </p:cNvPr>
          <p:cNvCxnSpPr>
            <a:cxnSpLocks/>
          </p:cNvCxnSpPr>
          <p:nvPr/>
        </p:nvCxnSpPr>
        <p:spPr>
          <a:xfrm flipV="1">
            <a:off x="3133457" y="3540953"/>
            <a:ext cx="944461" cy="134792"/>
          </a:xfrm>
          <a:prstGeom prst="straightConnector1">
            <a:avLst/>
          </a:prstGeom>
          <a:ln>
            <a:solidFill>
              <a:srgbClr val="1ED7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08AACF9-4A4B-301A-00DB-7E05581C2A3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974547" y="3489869"/>
            <a:ext cx="11002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733E4F7-B8A0-E9BC-69A8-8FD2B3813060}"/>
              </a:ext>
            </a:extLst>
          </p:cNvPr>
          <p:cNvCxnSpPr>
            <a:cxnSpLocks/>
          </p:cNvCxnSpPr>
          <p:nvPr/>
        </p:nvCxnSpPr>
        <p:spPr>
          <a:xfrm>
            <a:off x="5211156" y="3489869"/>
            <a:ext cx="937787" cy="0"/>
          </a:xfrm>
          <a:prstGeom prst="straightConnector1">
            <a:avLst/>
          </a:prstGeom>
          <a:ln>
            <a:solidFill>
              <a:srgbClr val="E662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71876003-BF3C-42BC-642D-7D0418154C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4623" y="2921530"/>
            <a:ext cx="1283790" cy="58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AC38676-860C-7B19-242F-322B68A27A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6414" y="3337178"/>
            <a:ext cx="1283790" cy="553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FBF9ECD-9F8B-260C-8E30-75EE76F2BA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49998" y="4302202"/>
            <a:ext cx="353043" cy="35304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D95A14-3BD3-A5AF-E5D4-FC51657DF1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62300" y="3409543"/>
            <a:ext cx="353043" cy="353043"/>
          </a:xfrm>
          <a:prstGeom prst="rect">
            <a:avLst/>
          </a:prstGeom>
        </p:spPr>
      </p:pic>
      <p:pic>
        <p:nvPicPr>
          <p:cNvPr id="41" name="Picture 30">
            <a:extLst>
              <a:ext uri="{FF2B5EF4-FFF2-40B4-BE49-F238E27FC236}">
                <a16:creationId xmlns:a16="http://schemas.microsoft.com/office/drawing/2014/main" id="{C5463B41-D0EB-9363-DCA1-489F2E3F1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 bwMode="auto">
          <a:xfrm>
            <a:off x="4795484" y="5016977"/>
            <a:ext cx="1670093" cy="160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F938C83-2E5E-C55A-AAB7-ABA10CB9ECB7}"/>
              </a:ext>
            </a:extLst>
          </p:cNvPr>
          <p:cNvCxnSpPr>
            <a:cxnSpLocks/>
          </p:cNvCxnSpPr>
          <p:nvPr/>
        </p:nvCxnSpPr>
        <p:spPr>
          <a:xfrm flipV="1">
            <a:off x="10601036" y="3974188"/>
            <a:ext cx="0" cy="265892"/>
          </a:xfrm>
          <a:prstGeom prst="straightConnector1">
            <a:avLst/>
          </a:prstGeom>
          <a:ln>
            <a:solidFill>
              <a:srgbClr val="4C4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02F2FA4-9042-7FA7-DB5C-0FE568275F6F}"/>
              </a:ext>
            </a:extLst>
          </p:cNvPr>
          <p:cNvGrpSpPr/>
          <p:nvPr/>
        </p:nvGrpSpPr>
        <p:grpSpPr>
          <a:xfrm>
            <a:off x="2854975" y="2949261"/>
            <a:ext cx="741182" cy="511557"/>
            <a:chOff x="-50768" y="1790731"/>
            <a:chExt cx="831370" cy="573805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AA241A37-B144-E616-1BB6-3FDDF373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2915" y="1790731"/>
              <a:ext cx="324000" cy="324000"/>
            </a:xfrm>
            <a:prstGeom prst="rect">
              <a:avLst/>
            </a:prstGeom>
          </p:spPr>
        </p:pic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E36F0CF0-CB55-21C9-1B5B-C5119E1F2F31}"/>
                </a:ext>
              </a:extLst>
            </p:cNvPr>
            <p:cNvSpPr txBox="1"/>
            <p:nvPr/>
          </p:nvSpPr>
          <p:spPr>
            <a:xfrm>
              <a:off x="-50768" y="2122157"/>
              <a:ext cx="831370" cy="242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4" dirty="0"/>
                <a:t>#NowPlaying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6B6E6ED-3471-C1B2-C007-7509FEABC9EE}"/>
              </a:ext>
            </a:extLst>
          </p:cNvPr>
          <p:cNvGrpSpPr/>
          <p:nvPr/>
        </p:nvGrpSpPr>
        <p:grpSpPr>
          <a:xfrm>
            <a:off x="2866665" y="3527649"/>
            <a:ext cx="717801" cy="519416"/>
            <a:chOff x="-37656" y="1790731"/>
            <a:chExt cx="805144" cy="582618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D999D15F-D9C7-1B41-F145-7940E752D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2915" y="1790731"/>
              <a:ext cx="324000" cy="324000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D7AC9DF4-FF32-F82A-A9AC-05715AB70765}"/>
                </a:ext>
              </a:extLst>
            </p:cNvPr>
            <p:cNvSpPr txBox="1"/>
            <p:nvPr/>
          </p:nvSpPr>
          <p:spPr>
            <a:xfrm>
              <a:off x="-37656" y="2122157"/>
              <a:ext cx="805144" cy="251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4" dirty="0"/>
                <a:t>Track data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8A32A9D-D29B-9F0D-A30F-D85E9B6F99F7}"/>
              </a:ext>
            </a:extLst>
          </p:cNvPr>
          <p:cNvGrpSpPr/>
          <p:nvPr/>
        </p:nvGrpSpPr>
        <p:grpSpPr>
          <a:xfrm>
            <a:off x="4852250" y="3324197"/>
            <a:ext cx="717801" cy="645340"/>
            <a:chOff x="-37656" y="1790731"/>
            <a:chExt cx="805144" cy="723867"/>
          </a:xfrm>
        </p:grpSpPr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84A9C6F0-68A3-D3DA-E0C6-FD95E09B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2915" y="1790731"/>
              <a:ext cx="324000" cy="324000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5AF0E64A-4C62-4BE2-0B25-B9D6FAAD2599}"/>
                </a:ext>
              </a:extLst>
            </p:cNvPr>
            <p:cNvSpPr txBox="1"/>
            <p:nvPr/>
          </p:nvSpPr>
          <p:spPr>
            <a:xfrm>
              <a:off x="-37656" y="2122157"/>
              <a:ext cx="805144" cy="3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4" dirty="0"/>
                <a:t>Cleaned data</a:t>
              </a:r>
            </a:p>
          </p:txBody>
        </p:sp>
      </p:grpSp>
      <p:pic>
        <p:nvPicPr>
          <p:cNvPr id="52" name="Imagen 51">
            <a:extLst>
              <a:ext uri="{FF2B5EF4-FFF2-40B4-BE49-F238E27FC236}">
                <a16:creationId xmlns:a16="http://schemas.microsoft.com/office/drawing/2014/main" id="{87066270-4B9D-63DE-DECA-37862370B4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8878" y="4634378"/>
            <a:ext cx="370934" cy="37093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82177E6-5009-02F3-CEB8-3EC9D667C5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02042" y="4720869"/>
            <a:ext cx="326153" cy="326153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F329236D-C92A-A920-630F-01B6CC0516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5790" y="3425681"/>
            <a:ext cx="288852" cy="288852"/>
          </a:xfrm>
          <a:prstGeom prst="rect">
            <a:avLst/>
          </a:prstGeom>
        </p:spPr>
      </p:pic>
      <p:pic>
        <p:nvPicPr>
          <p:cNvPr id="56" name="Picture 10">
            <a:extLst>
              <a:ext uri="{FF2B5EF4-FFF2-40B4-BE49-F238E27FC236}">
                <a16:creationId xmlns:a16="http://schemas.microsoft.com/office/drawing/2014/main" id="{C5041513-2E25-3995-38BA-F1F7529DA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39"/>
          <a:stretch/>
        </p:blipFill>
        <p:spPr bwMode="auto">
          <a:xfrm>
            <a:off x="3312043" y="4456924"/>
            <a:ext cx="906149" cy="2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A02EE33-8698-1071-590D-0656A52413F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47229" y="4506800"/>
            <a:ext cx="157008" cy="15700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59A5D422-7ABA-2CDD-CE2D-9CA7FA5728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04237" y="4376175"/>
            <a:ext cx="157008" cy="15700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465914CC-D844-347B-4507-1F388266B22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47229" y="4238070"/>
            <a:ext cx="157008" cy="157008"/>
          </a:xfrm>
          <a:prstGeom prst="rect">
            <a:avLst/>
          </a:prstGeom>
        </p:spPr>
      </p:pic>
      <p:pic>
        <p:nvPicPr>
          <p:cNvPr id="60" name="Picture 2" descr="Chart.js Tutorial #1 Click to add Datapoints — Steemit">
            <a:extLst>
              <a:ext uri="{FF2B5EF4-FFF2-40B4-BE49-F238E27FC236}">
                <a16:creationId xmlns:a16="http://schemas.microsoft.com/office/drawing/2014/main" id="{7877CBEA-6D27-9216-A5EE-091698CA4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r="22563"/>
          <a:stretch/>
        </p:blipFill>
        <p:spPr bwMode="auto">
          <a:xfrm>
            <a:off x="8341037" y="2771796"/>
            <a:ext cx="413263" cy="4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E64AE602-C598-AD9B-677A-4F666974ABFD}"/>
              </a:ext>
            </a:extLst>
          </p:cNvPr>
          <p:cNvGrpSpPr/>
          <p:nvPr/>
        </p:nvGrpSpPr>
        <p:grpSpPr>
          <a:xfrm>
            <a:off x="6651629" y="3324199"/>
            <a:ext cx="717801" cy="519416"/>
            <a:chOff x="-37656" y="1790731"/>
            <a:chExt cx="805144" cy="582618"/>
          </a:xfrm>
        </p:grpSpPr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36D9AAFC-4244-3F2C-E9F5-79E28AA4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2915" y="1790731"/>
              <a:ext cx="324000" cy="324000"/>
            </a:xfrm>
            <a:prstGeom prst="rect">
              <a:avLst/>
            </a:prstGeom>
          </p:spPr>
        </p:pic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B946B52C-1314-E3D3-5027-2FBBDEBF153B}"/>
                </a:ext>
              </a:extLst>
            </p:cNvPr>
            <p:cNvSpPr txBox="1"/>
            <p:nvPr/>
          </p:nvSpPr>
          <p:spPr>
            <a:xfrm>
              <a:off x="-37656" y="2122157"/>
              <a:ext cx="805144" cy="251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4" dirty="0"/>
                <a:t>Stored data</a:t>
              </a:r>
            </a:p>
          </p:txBody>
        </p:sp>
      </p:grpSp>
      <p:pic>
        <p:nvPicPr>
          <p:cNvPr id="64" name="Picture 2" descr="How To Add Advanced Controls to a Table Using DataTables - AppCode">
            <a:extLst>
              <a:ext uri="{FF2B5EF4-FFF2-40B4-BE49-F238E27FC236}">
                <a16:creationId xmlns:a16="http://schemas.microsoft.com/office/drawing/2014/main" id="{A2F5B185-B71E-B6BA-74C9-E96ADB5F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19772" r="20660" b="23811"/>
          <a:stretch/>
        </p:blipFill>
        <p:spPr bwMode="auto">
          <a:xfrm>
            <a:off x="8763914" y="2847479"/>
            <a:ext cx="609601" cy="2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480448E7-F456-4C0C-A812-FB9C8EA219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04237" y="4103705"/>
            <a:ext cx="157008" cy="157008"/>
          </a:xfrm>
          <a:prstGeom prst="rect">
            <a:avLst/>
          </a:prstGeom>
        </p:spPr>
      </p:pic>
      <p:grpSp>
        <p:nvGrpSpPr>
          <p:cNvPr id="66" name="Grupo 65">
            <a:extLst>
              <a:ext uri="{FF2B5EF4-FFF2-40B4-BE49-F238E27FC236}">
                <a16:creationId xmlns:a16="http://schemas.microsoft.com/office/drawing/2014/main" id="{B51126D3-5777-ECBD-C04A-D3AC76346266}"/>
              </a:ext>
            </a:extLst>
          </p:cNvPr>
          <p:cNvGrpSpPr/>
          <p:nvPr/>
        </p:nvGrpSpPr>
        <p:grpSpPr>
          <a:xfrm>
            <a:off x="3674483" y="3385179"/>
            <a:ext cx="741182" cy="511559"/>
            <a:chOff x="-50768" y="1790731"/>
            <a:chExt cx="831370" cy="573807"/>
          </a:xfrm>
        </p:grpSpPr>
        <p:pic>
          <p:nvPicPr>
            <p:cNvPr id="67" name="Imagen 66">
              <a:extLst>
                <a:ext uri="{FF2B5EF4-FFF2-40B4-BE49-F238E27FC236}">
                  <a16:creationId xmlns:a16="http://schemas.microsoft.com/office/drawing/2014/main" id="{83404340-78C3-DCE9-7D1E-9EBC564AA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915" y="1790731"/>
              <a:ext cx="324000" cy="324000"/>
            </a:xfrm>
            <a:prstGeom prst="rect">
              <a:avLst/>
            </a:prstGeom>
          </p:spPr>
        </p:pic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7D6D4CBD-7D6A-D701-E257-014E91D41B32}"/>
                </a:ext>
              </a:extLst>
            </p:cNvPr>
            <p:cNvSpPr txBox="1"/>
            <p:nvPr/>
          </p:nvSpPr>
          <p:spPr>
            <a:xfrm>
              <a:off x="-50768" y="2122160"/>
              <a:ext cx="831370" cy="242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4" dirty="0"/>
                <a:t>Track search</a:t>
              </a:r>
            </a:p>
          </p:txBody>
        </p:sp>
      </p:grpSp>
      <p:sp>
        <p:nvSpPr>
          <p:cNvPr id="69" name="CuadroTexto 68">
            <a:extLst>
              <a:ext uri="{FF2B5EF4-FFF2-40B4-BE49-F238E27FC236}">
                <a16:creationId xmlns:a16="http://schemas.microsoft.com/office/drawing/2014/main" id="{33BB4B35-2E39-0D1E-5C56-7C6985FEB8D9}"/>
              </a:ext>
            </a:extLst>
          </p:cNvPr>
          <p:cNvSpPr txBox="1"/>
          <p:nvPr/>
        </p:nvSpPr>
        <p:spPr>
          <a:xfrm>
            <a:off x="2173646" y="3172629"/>
            <a:ext cx="854146" cy="29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50" b="1" dirty="0">
                <a:solidFill>
                  <a:srgbClr val="00CDFF"/>
                </a:solidFill>
              </a:rPr>
              <a:t>API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464AC9D1-056B-DE7E-8240-7AFCE403DE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873A71D0-BE87-E0C7-793F-EC8B89217E8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074942DB-ACD3-EB73-A958-CE9B4D1979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E2EF38E9-E41C-E867-A113-9824C113458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FA12E1D3-425F-4891-2AD9-5A3ACA6BA35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8A7EE1D5-4DC8-E1A9-76B9-09337FEBBF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3C4764-6464-67EC-1F34-AFFAC1798C4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24342" y="1551113"/>
            <a:ext cx="403194" cy="4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8659 0.063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0625 L -0.02344 0.05625 C -0.02825 0.06782 -0.03503 0.07708 -0.04284 0.08032 C -0.05156 0.08449 -0.05911 0.08287 -0.06458 0.07569 L -0.09075 0.04814 " pathEditMode="relative" rAng="10200000" ptsTypes="AAA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0.08646 -0.0449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5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2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75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1 0.00093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75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2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750"/>
                            </p:stCondLst>
                            <p:childTnLst>
                              <p:par>
                                <p:cTn id="8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0.1056 -1.85185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75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25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750"/>
                            </p:stCondLst>
                            <p:childTnLst>
                              <p:par>
                                <p:cTn id="9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139 L 0.02344 -0.03542 C 0.02839 -0.04375 0.03594 -0.04792 0.04349 -0.04792 C 0.05222 -0.04792 0.05925 -0.04375 0.0642 -0.03542 L 0.0879 0.00139 " pathEditMode="relative" rAng="0" ptsTypes="AAAAA">
                                      <p:cBhvr>
                                        <p:cTn id="9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875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9250"/>
                            </p:stCondLst>
                            <p:childTnLst>
                              <p:par>
                                <p:cTn id="10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25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750"/>
                            </p:stCondLst>
                            <p:childTnLst>
                              <p:par>
                                <p:cTn id="11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1250"/>
                            </p:stCondLst>
                            <p:childTnLst>
                              <p:par>
                                <p:cTn id="13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1750"/>
                            </p:stCondLst>
                            <p:childTnLst>
                              <p:par>
                                <p:cTn id="14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2250"/>
                            </p:stCondLst>
                            <p:childTnLst>
                              <p:par>
                                <p:cTn id="15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flow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88E25A-367A-A729-9154-53A11F002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68" y="1393794"/>
            <a:ext cx="7672028" cy="54236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DAB897-5D9C-2C48-8BF3-448BE1B5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597E25E-DEB1-519E-4130-1FE6AB865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3A45D37-7B9D-C702-9A5E-31E611DF8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0DF1F06-C1D4-FF26-62D1-FAE764376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CEAE442-CD67-3406-5911-689F8C11D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BA3BE17-622E-325E-214E-F21281CC1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6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06002" cy="707994"/>
          </a:xfrm>
        </p:spPr>
        <p:txBody>
          <a:bodyPr>
            <a:normAutofit/>
          </a:bodyPr>
          <a:lstStyle/>
          <a:p>
            <a:r>
              <a:rPr lang="en-CA" dirty="0"/>
              <a:t>Implementation highlights and challenges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22015"/>
            <a:ext cx="9918001" cy="438017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CA" sz="2000" b="1" dirty="0"/>
              <a:t>Developer keys</a:t>
            </a:r>
            <a:r>
              <a:rPr lang="es-ES" sz="2000" b="1" dirty="0"/>
              <a:t>.</a:t>
            </a:r>
            <a:r>
              <a:rPr lang="es-ES" sz="2000" dirty="0"/>
              <a:t> Twitter and Spotify </a:t>
            </a:r>
            <a:r>
              <a:rPr lang="en-CA" sz="2000" dirty="0"/>
              <a:t>APIs required developer keys</a:t>
            </a:r>
            <a:r>
              <a:rPr lang="es-ES" sz="2000" dirty="0"/>
              <a:t>.</a:t>
            </a:r>
            <a:endParaRPr lang="en-CA" sz="2000" dirty="0"/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b="1" dirty="0"/>
              <a:t>APIs’ rate limits. </a:t>
            </a:r>
            <a:r>
              <a:rPr lang="en-US" sz="2000" dirty="0"/>
              <a:t>Maximum of 500.000 tweets per month.</a:t>
            </a:r>
            <a:endParaRPr lang="en-CA" sz="2000" dirty="0"/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CA" sz="2000" b="1" dirty="0"/>
              <a:t>Airflow operators</a:t>
            </a:r>
            <a:r>
              <a:rPr lang="es-ES" sz="2000" dirty="0"/>
              <a:t>. </a:t>
            </a:r>
            <a:r>
              <a:rPr lang="en-CA" sz="2000" dirty="0"/>
              <a:t>There is no specific operator for Apache Cassandra.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CA" sz="2000" b="1" dirty="0"/>
              <a:t>Airflow and Spark connection</a:t>
            </a:r>
            <a:r>
              <a:rPr lang="en-CA" sz="2000" dirty="0"/>
              <a:t>. Environmental variable to set connection.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b="1" dirty="0"/>
              <a:t>Database schema configuration at launch</a:t>
            </a:r>
            <a:r>
              <a:rPr lang="en-US" sz="2000" dirty="0"/>
              <a:t>. Additional container to create schema.</a:t>
            </a:r>
            <a:endParaRPr lang="en-CA" sz="2000" dirty="0"/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CA" sz="2000" b="1" dirty="0"/>
              <a:t>Data representation</a:t>
            </a:r>
            <a:r>
              <a:rPr lang="en-CA" sz="2000" dirty="0"/>
              <a:t>. Use of Datatables and Chart.js.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CA" sz="2000" b="1" dirty="0"/>
              <a:t>Mismatched tracks</a:t>
            </a:r>
            <a:r>
              <a:rPr lang="en-CA" sz="2000" dirty="0"/>
              <a:t>. Several languages and only the first result collected from Spotify.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2E5340B-903F-D852-3FF0-2962C8C6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A68326-1541-C27E-96DB-5CF6C9730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8FC473-6D43-5FD8-923C-6DA63F2BC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CBAC4E-9922-0BE5-FC5C-96FDFCB76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B5D2D4-8056-C09E-A9AE-38C182678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CFC4E83-C9C0-4DAB-6C0B-0CEA7B0745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D3696D7-3A6D-0F43-B0D3-F3D0904C4C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2536060"/>
            <a:ext cx="360000" cy="360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188F9A5-B86C-C73B-B00D-79211CD6F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1895121"/>
            <a:ext cx="360000" cy="36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0516845-828F-CF85-71A4-B2CC0FE053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5099816"/>
            <a:ext cx="360000" cy="360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BB04FD1-21E6-DF37-1013-44F3C6D6C5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3176999"/>
            <a:ext cx="360000" cy="360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D0D396D-4010-D333-F19C-BE400278AE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1600" y="5740755"/>
            <a:ext cx="360000" cy="3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55060A-BA51-F2A9-CDDC-9671A65905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3817938"/>
            <a:ext cx="360000" cy="36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B4F0A8F-7CD4-8AE7-1752-73796E5D7E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1600" y="445887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1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interface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B61403-8AEA-B32B-0A0D-FD2AF6AB9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09" y="1733302"/>
            <a:ext cx="5199531" cy="2212626"/>
          </a:xfrm>
          <a:prstGeom prst="rect">
            <a:avLst/>
          </a:prstGeom>
          <a:ln w="3175">
            <a:solidFill>
              <a:srgbClr val="432A30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413F35-7D1B-48E4-0A5B-3866B6F01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0" b="10129"/>
          <a:stretch/>
        </p:blipFill>
        <p:spPr>
          <a:xfrm>
            <a:off x="6172200" y="2857836"/>
            <a:ext cx="5775757" cy="2412000"/>
          </a:xfrm>
          <a:prstGeom prst="rect">
            <a:avLst/>
          </a:prstGeom>
          <a:ln w="3175">
            <a:solidFill>
              <a:srgbClr val="432A30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80B211-C340-30C7-04B0-9416613F9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5" y="4077771"/>
            <a:ext cx="5404882" cy="2412000"/>
          </a:xfrm>
          <a:prstGeom prst="rect">
            <a:avLst/>
          </a:prstGeom>
          <a:ln w="3175">
            <a:solidFill>
              <a:srgbClr val="432A30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8EC2C4B-1991-C4EC-18C9-BB998E49D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2E93EFA-30A1-EE44-F781-4314C3F21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F601A84-F27F-D0D7-715F-23A46C3BD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4E3BEDD-8266-BA4D-4402-8F2F067C6E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DDED0CF-268B-7DE4-5173-4943E9281F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C28DC38-BC5D-3F45-6D08-BC9A261AD5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4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25DCEBA-4B60-EB55-9456-66802FD7273B}"/>
              </a:ext>
            </a:extLst>
          </p:cNvPr>
          <p:cNvSpPr txBox="1">
            <a:spLocks/>
          </p:cNvSpPr>
          <p:nvPr/>
        </p:nvSpPr>
        <p:spPr>
          <a:xfrm>
            <a:off x="1371600" y="1922016"/>
            <a:ext cx="9601200" cy="3581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>
              <a:spcBef>
                <a:spcPts val="600"/>
              </a:spcBef>
              <a:spcAft>
                <a:spcPts val="4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</a:p>
          <a:p>
            <a:pPr marL="540000">
              <a:spcBef>
                <a:spcPts val="600"/>
              </a:spcBef>
              <a:spcAft>
                <a:spcPts val="4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/>
              <a:t>Objectives</a:t>
            </a:r>
          </a:p>
          <a:p>
            <a:pPr marL="540000">
              <a:spcBef>
                <a:spcPts val="600"/>
              </a:spcBef>
              <a:spcAft>
                <a:spcPts val="4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/>
              <a:t>Techniques and tools</a:t>
            </a:r>
          </a:p>
          <a:p>
            <a:pPr marL="540000">
              <a:spcBef>
                <a:spcPts val="600"/>
              </a:spcBef>
              <a:spcAft>
                <a:spcPts val="4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/>
              <a:t>Relevant aspects</a:t>
            </a:r>
          </a:p>
          <a:p>
            <a:pPr marL="540000">
              <a:spcBef>
                <a:spcPts val="600"/>
              </a:spcBef>
              <a:spcAft>
                <a:spcPts val="4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/>
              <a:t>Conclusion and future work lines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2601AF4-723B-2AAC-0FF2-A1BB0592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9" y="2566378"/>
            <a:ext cx="504000" cy="504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4CA10E77-5EA2-E1AE-745C-023ABC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89" y="1771002"/>
            <a:ext cx="504000" cy="504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1A38F3D-4B64-9417-E701-2EBD4F33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9" y="3361754"/>
            <a:ext cx="504000" cy="5040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8816BEE9-BCF0-EBE1-AECC-2446F5C8C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989" y="4157130"/>
            <a:ext cx="504000" cy="504000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C4FF12A3-A866-DA4B-6C47-FA28E1768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989" y="4952508"/>
            <a:ext cx="504000" cy="504000"/>
          </a:xfrm>
          <a:prstGeom prst="rect">
            <a:avLst/>
          </a:prstGeom>
        </p:spPr>
      </p:pic>
      <p:pic>
        <p:nvPicPr>
          <p:cNvPr id="24578" name="Picture 2" descr="Libros">
            <a:extLst>
              <a:ext uri="{FF2B5EF4-FFF2-40B4-BE49-F238E27FC236}">
                <a16:creationId xmlns:a16="http://schemas.microsoft.com/office/drawing/2014/main" id="{6A3D4B08-24E7-17E8-7080-3AE47190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40724"/>
            <a:ext cx="4143983" cy="41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C54109D4-586A-5E40-1843-A3A5973ED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1881" y="90670"/>
            <a:ext cx="225000" cy="360000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A3EE07AE-A201-7E45-9E6C-D808A0FB7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7273" y="90670"/>
            <a:ext cx="366626" cy="360000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90560D89-C883-79DB-2358-F7507717F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4291" y="90670"/>
            <a:ext cx="209032" cy="360000"/>
          </a:xfrm>
          <a:prstGeom prst="rect">
            <a:avLst/>
          </a:prstGeom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B022D79C-264A-88B8-7978-DA129A33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714" y="90670"/>
            <a:ext cx="30191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5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AND FUTURE WORK LINES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3DE977-8DC1-5737-809E-D4902044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05" y="104936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and future work lines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2016"/>
            <a:ext cx="9601200" cy="4364484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CA" sz="2000" dirty="0"/>
              <a:t>Final result is considered a success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CA" sz="2000" dirty="0"/>
              <a:t>Future work lines: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Improve the percentage of correctly identified tracks.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Ensure that we capture as much data as possible.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Add visualizations in the front-end layer.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CA" sz="2000" dirty="0"/>
              <a:t>Upload from history functionality.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Replace Docker Compose with a more suitable tool.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CA" sz="2000" dirty="0"/>
              <a:t>Refactor the code.</a:t>
            </a:r>
          </a:p>
          <a:p>
            <a:pPr marL="5040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Partial or total migration to the cloud.</a:t>
            </a:r>
            <a:endParaRPr lang="en-CA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6272C9-4AA5-70A8-3614-3A00F706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4522A0-2A79-1B3F-C240-DCF7E14A4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CD7E2C-FD46-2ED9-2452-B873BDA23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CD8DC1-58D5-7D9F-AECA-A8E9317F0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242A7-56A2-81A1-2CB9-2B27E720CE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E54B48-CED8-EBD1-DE65-947CE6C62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8DEA21-C5F0-7EA5-A844-06CDCEB26C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0" y="1833843"/>
            <a:ext cx="360000" cy="36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B7F29B-9CC7-94E4-2800-44CBF6C8AA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3040" y="4402585"/>
            <a:ext cx="360000" cy="360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EF71EA0-99B6-D529-915A-1CDB189AE9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3040" y="2943009"/>
            <a:ext cx="360000" cy="360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59C72DA-F939-FB46-CD54-27F537FAF4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3040" y="3916060"/>
            <a:ext cx="360000" cy="36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4E75674-191E-3F94-5760-95FA8DCF40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3040" y="3429000"/>
            <a:ext cx="360000" cy="360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75854A0-FA88-A81A-BCF1-51E032434F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3040" y="5375635"/>
            <a:ext cx="360000" cy="360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F37E070-C208-85AA-49F3-B0A2D7B6E1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3040" y="5862162"/>
            <a:ext cx="360000" cy="360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95BA91A0-3911-AFCC-B714-5B4D12F363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3040" y="48891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2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4005" y="2078427"/>
            <a:ext cx="4403990" cy="1031875"/>
          </a:xfrm>
        </p:spPr>
        <p:txBody>
          <a:bodyPr>
            <a:normAutofit/>
          </a:bodyPr>
          <a:lstStyle/>
          <a:p>
            <a:r>
              <a:rPr lang="en-CA" sz="6600" dirty="0"/>
              <a:t>Questions?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C7B91A-53E2-BF77-CDB2-291FA061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090" y="3110302"/>
            <a:ext cx="2259820" cy="22598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336C9E-E67F-C64D-DF54-FBF42660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2571C5-F023-BADE-690B-03AFFF269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05203C-A32A-3468-A94E-452F66955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D6439A-A4F4-48F3-048E-09A068CC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54DDEE-1696-127D-F829-FD5BAF8A28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13C331-A2A2-C5A5-625B-173D9F04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0B78220-1988-A6B4-E48D-2C353E432AE6}"/>
              </a:ext>
            </a:extLst>
          </p:cNvPr>
          <p:cNvSpPr/>
          <p:nvPr/>
        </p:nvSpPr>
        <p:spPr>
          <a:xfrm>
            <a:off x="276225" y="0"/>
            <a:ext cx="121394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74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04B26-5B91-0E94-7405-E44DDB30266A}"/>
              </a:ext>
            </a:extLst>
          </p:cNvPr>
          <p:cNvSpPr txBox="1">
            <a:spLocks/>
          </p:cNvSpPr>
          <p:nvPr/>
        </p:nvSpPr>
        <p:spPr>
          <a:xfrm>
            <a:off x="1915128" y="1569379"/>
            <a:ext cx="8361229" cy="20982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Thank you for your time!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401974B7-50A4-B8BA-6B3D-8065999D7EAB}"/>
              </a:ext>
            </a:extLst>
          </p:cNvPr>
          <p:cNvSpPr txBox="1">
            <a:spLocks/>
          </p:cNvSpPr>
          <p:nvPr/>
        </p:nvSpPr>
        <p:spPr>
          <a:xfrm>
            <a:off x="4450080" y="3469220"/>
            <a:ext cx="3291840" cy="3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Adrián Riesco Valbuena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6D8991-4C31-6F1F-5D98-419DF76A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58" y="3072450"/>
            <a:ext cx="396770" cy="3967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4F3B6B6-3505-F0B3-7071-F8BC9C41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88" y="4868136"/>
            <a:ext cx="450000" cy="7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9B97AE-7D47-FD37-58D7-D8FB155D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990" y="4868136"/>
            <a:ext cx="733252" cy="7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985EF2-B320-22E9-3497-0474D3296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844" y="4868136"/>
            <a:ext cx="418064" cy="720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057269E-8B0F-27A0-EC31-5D2487F63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09" y="4868136"/>
            <a:ext cx="60383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7474BB-F789-8BF2-7AD8-61D8E0118D5E}"/>
              </a:ext>
            </a:extLst>
          </p:cNvPr>
          <p:cNvSpPr/>
          <p:nvPr/>
        </p:nvSpPr>
        <p:spPr>
          <a:xfrm>
            <a:off x="276225" y="0"/>
            <a:ext cx="121394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54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6CF0EF-3827-C746-C1DA-7741BE10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05" y="104936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4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2016"/>
            <a:ext cx="9601200" cy="465789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Objective</a:t>
            </a:r>
            <a:r>
              <a:rPr lang="en-US" sz="2000" dirty="0"/>
              <a:t>: Extraction, Transformation and Loading process to capture and visualize data from Twitter and Spotify APIs.</a:t>
            </a:r>
          </a:p>
          <a:p>
            <a:pPr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Using</a:t>
            </a:r>
            <a:r>
              <a:rPr lang="en-US" sz="2000" dirty="0"/>
              <a:t>: Software tools from the Big Data domain and with a life cycle driven by agile methodologies.</a:t>
            </a:r>
          </a:p>
          <a:p>
            <a:pPr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Highlights</a:t>
            </a:r>
            <a:r>
              <a:rPr lang="en-US" sz="20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/>
              <a:t>Service containerization.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/>
              <a:t>Data flow orchestration.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/>
              <a:t>ETL processing (data search, cleaning, merging and loading).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/>
              <a:t>Data storage.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/>
              <a:t>End user visualizations.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4542EB-8939-0F81-103F-3820C3EE6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57B499-8549-9824-DB31-44F9E207C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B12688-07E2-060D-3471-91ECA99DC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A16306-3F13-3402-9A68-EF5725823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2BEA0F-5E44-6358-6F1A-4A8CDD76C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EB5A421-3E86-F677-847C-11F3D6FA9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3E12255-2D97-9AC3-F0C7-61700491B8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3635906"/>
            <a:ext cx="360000" cy="36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DD2C5B2-E134-7F41-C314-835F03487A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1922016"/>
            <a:ext cx="360000" cy="36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171EF3-8019-BB98-36FD-F0F5545C92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278164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OBJECTIVES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8A0074-5A0B-BE05-E487-8FDBCF87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05" y="104936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0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objectives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2015"/>
            <a:ext cx="9601200" cy="4003655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dirty="0"/>
              <a:t>Ability to obtain data in real time. 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dirty="0"/>
              <a:t>Combination of at least two different data sources. 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dirty="0"/>
              <a:t>Potential to scale in both technology and data volume. 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dirty="0"/>
              <a:t>Involvement of various technologies in the Big Data field. 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dirty="0"/>
              <a:t>Use of open source tools</a:t>
            </a:r>
          </a:p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2000" dirty="0"/>
              <a:t>Design and implementation of two visualizations for the end user.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550BD6-BCEA-D833-0436-8AC11C3F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4613B4-236A-6C36-D9E1-2A41D5DC6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F74CC14-DA09-E109-7B44-108E7E57F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528AB24-ADF4-4EE2-8451-B57DA00F7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219B1AF-FA09-FB7A-1128-4D79197819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968774-AEC6-8C19-B1A7-5F8CA154FD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24CFC93-437E-044D-7782-F060518A4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1922016"/>
            <a:ext cx="360000" cy="36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1528CB-59F7-4F5D-3AA9-6C341E506F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4495800"/>
            <a:ext cx="360000" cy="36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4B19A5B-4F86-D636-D869-5BDA2990BB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2565462"/>
            <a:ext cx="360000" cy="36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2E778C0-A912-94C5-B0E7-EF42188AF5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3208908"/>
            <a:ext cx="360000" cy="3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2C42251-793D-2F54-ED95-40813441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3852354"/>
            <a:ext cx="360000" cy="36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579AA59-E519-40D8-ACDA-8A6E32E247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51392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1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633DAC4-A543-F328-27EA-6DA3ABCA02D5}"/>
              </a:ext>
            </a:extLst>
          </p:cNvPr>
          <p:cNvCxnSpPr>
            <a:cxnSpLocks/>
          </p:cNvCxnSpPr>
          <p:nvPr/>
        </p:nvCxnSpPr>
        <p:spPr>
          <a:xfrm>
            <a:off x="1733312" y="1958959"/>
            <a:ext cx="0" cy="4320000"/>
          </a:xfrm>
          <a:prstGeom prst="line">
            <a:avLst/>
          </a:prstGeom>
          <a:ln w="114300">
            <a:solidFill>
              <a:srgbClr val="432A30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Functional requirements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094" y="1922015"/>
            <a:ext cx="8964706" cy="446935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Data must be obtained from the Twitter hashtag #NowPlaying every 30 minutes.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There must be at least two different visualizations and one of them must provide the ability to view all of the stored data.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At least one of the visualizations must show last songs name, artist and audio features.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At least one of the visualizations must have a link to the source tweet.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At least one of the visualizations must have the ability to compare different metrics.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At least one of the visualizations must combine two different types of visualizations.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Both visualizations must provide sorting capabilities.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Both visualizations must be responsive to different screen sizes.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CC2D05-CBAC-AA88-7641-B2ED48EA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49C2DF4-16F1-D52D-3537-C09FC3FEF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B55533C-2D6C-37B0-A603-D17FF490C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F069A5D-520A-7079-E4AF-A17216D4C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A1E91E-250D-3843-4BAC-73F00C9753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38E9EF4-AD5C-4765-AE67-88D05B459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DD93A946-61EE-DDD0-B045-E7733671B4B9}"/>
              </a:ext>
            </a:extLst>
          </p:cNvPr>
          <p:cNvSpPr txBox="1">
            <a:spLocks/>
          </p:cNvSpPr>
          <p:nvPr/>
        </p:nvSpPr>
        <p:spPr>
          <a:xfrm>
            <a:off x="1371600" y="1922015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FR1</a:t>
            </a:r>
            <a:endParaRPr lang="en-US" sz="2000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6CE6D7B1-2885-E2C6-1CED-E6D8FF97C523}"/>
              </a:ext>
            </a:extLst>
          </p:cNvPr>
          <p:cNvSpPr txBox="1">
            <a:spLocks/>
          </p:cNvSpPr>
          <p:nvPr/>
        </p:nvSpPr>
        <p:spPr>
          <a:xfrm>
            <a:off x="1371600" y="2341302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FR2</a:t>
            </a:r>
            <a:endParaRPr lang="en-US" sz="2000" dirty="0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2A153A2-05AD-A726-173D-690A0D32C358}"/>
              </a:ext>
            </a:extLst>
          </p:cNvPr>
          <p:cNvSpPr txBox="1">
            <a:spLocks/>
          </p:cNvSpPr>
          <p:nvPr/>
        </p:nvSpPr>
        <p:spPr>
          <a:xfrm>
            <a:off x="1371600" y="3041119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FR3</a:t>
            </a:r>
            <a:endParaRPr lang="en-US" sz="2000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C6E6BD31-BCD5-3F50-1D5A-96BF1894D9D4}"/>
              </a:ext>
            </a:extLst>
          </p:cNvPr>
          <p:cNvSpPr txBox="1">
            <a:spLocks/>
          </p:cNvSpPr>
          <p:nvPr/>
        </p:nvSpPr>
        <p:spPr>
          <a:xfrm>
            <a:off x="1371600" y="3740937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FR4</a:t>
            </a:r>
            <a:endParaRPr lang="en-US" sz="200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7802AF64-3633-6925-7707-9DC5729F5AB6}"/>
              </a:ext>
            </a:extLst>
          </p:cNvPr>
          <p:cNvSpPr txBox="1">
            <a:spLocks/>
          </p:cNvSpPr>
          <p:nvPr/>
        </p:nvSpPr>
        <p:spPr>
          <a:xfrm>
            <a:off x="1371600" y="4151971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FR5</a:t>
            </a:r>
            <a:endParaRPr lang="en-US" sz="2000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0EBA7393-8859-488A-AEAE-62F1931960C6}"/>
              </a:ext>
            </a:extLst>
          </p:cNvPr>
          <p:cNvSpPr txBox="1">
            <a:spLocks/>
          </p:cNvSpPr>
          <p:nvPr/>
        </p:nvSpPr>
        <p:spPr>
          <a:xfrm>
            <a:off x="1371600" y="4852344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FR6</a:t>
            </a:r>
            <a:endParaRPr lang="en-US" sz="2000" dirty="0"/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6D4B28A-EDDE-3AC4-CB54-9A6F18F01C29}"/>
              </a:ext>
            </a:extLst>
          </p:cNvPr>
          <p:cNvSpPr txBox="1">
            <a:spLocks/>
          </p:cNvSpPr>
          <p:nvPr/>
        </p:nvSpPr>
        <p:spPr>
          <a:xfrm>
            <a:off x="1371600" y="5552716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FR7</a:t>
            </a:r>
            <a:endParaRPr lang="en-US" sz="2000" dirty="0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A987E6A6-2277-AAB3-12CC-CBD2A35B7B0A}"/>
              </a:ext>
            </a:extLst>
          </p:cNvPr>
          <p:cNvSpPr txBox="1">
            <a:spLocks/>
          </p:cNvSpPr>
          <p:nvPr/>
        </p:nvSpPr>
        <p:spPr>
          <a:xfrm>
            <a:off x="1371600" y="5956796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lvl1pPr marL="384048" indent="-384048" algn="just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just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000" b="1" dirty="0"/>
              <a:t>FR8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536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087BD0D-1F08-BC46-E480-3FB0D8BEECB5}"/>
              </a:ext>
            </a:extLst>
          </p:cNvPr>
          <p:cNvCxnSpPr>
            <a:cxnSpLocks/>
          </p:cNvCxnSpPr>
          <p:nvPr/>
        </p:nvCxnSpPr>
        <p:spPr>
          <a:xfrm>
            <a:off x="1733312" y="1958959"/>
            <a:ext cx="0" cy="4320000"/>
          </a:xfrm>
          <a:prstGeom prst="line">
            <a:avLst/>
          </a:prstGeom>
          <a:ln w="114300">
            <a:solidFill>
              <a:srgbClr val="432A30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E1E8AAE-6816-B1CE-93B2-9CF06D48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Technical requirements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ACEFF-9A88-8133-DE7F-6C2EFC2E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094" y="1922015"/>
            <a:ext cx="8964706" cy="4469357"/>
          </a:xfrm>
        </p:spPr>
        <p:txBody>
          <a:bodyPr>
            <a:noAutofit/>
          </a:bodyPr>
          <a:lstStyle/>
          <a:p>
            <a:pPr marL="0" indent="0">
              <a:spcAft>
                <a:spcPts val="1300"/>
              </a:spcAft>
              <a:buNone/>
            </a:pPr>
            <a:r>
              <a:rPr lang="en-US" sz="2000" dirty="0"/>
              <a:t>The development must have the ability to be deployed in different environments with minimum effort.</a:t>
            </a:r>
          </a:p>
          <a:p>
            <a:pPr marL="0" indent="0">
              <a:spcAft>
                <a:spcPts val="1300"/>
              </a:spcAft>
              <a:buNone/>
            </a:pPr>
            <a:r>
              <a:rPr lang="en-US" sz="2000" dirty="0"/>
              <a:t>The data flow must be automated, with the entire process orchestrated by a single tool.</a:t>
            </a:r>
          </a:p>
          <a:p>
            <a:pPr marL="0" indent="0">
              <a:spcAft>
                <a:spcPts val="1300"/>
              </a:spcAft>
              <a:buNone/>
            </a:pPr>
            <a:r>
              <a:rPr lang="en-US" sz="2000" dirty="0"/>
              <a:t>The execution of the ETL process must be done with a tool that can scale and run in distributed environments.</a:t>
            </a:r>
          </a:p>
          <a:p>
            <a:pPr marL="0" indent="0">
              <a:spcAft>
                <a:spcPts val="1300"/>
              </a:spcAft>
              <a:buNone/>
            </a:pPr>
            <a:r>
              <a:rPr lang="en-US" sz="2000" dirty="0"/>
              <a:t>The data warehouse must have the ability to escalate in terms of a Big Data problem.</a:t>
            </a:r>
          </a:p>
          <a:p>
            <a:pPr marL="0" indent="0">
              <a:spcAft>
                <a:spcPts val="1300"/>
              </a:spcAft>
              <a:buNone/>
            </a:pPr>
            <a:r>
              <a:rPr lang="en-US" sz="2000" dirty="0"/>
              <a:t>The web application must be designed with widely recognized tools.</a:t>
            </a:r>
          </a:p>
          <a:p>
            <a:pPr marL="0" indent="0">
              <a:spcAft>
                <a:spcPts val="1300"/>
              </a:spcAft>
              <a:buNone/>
            </a:pPr>
            <a:r>
              <a:rPr lang="en-US" sz="2000" dirty="0"/>
              <a:t>All the tools used must be open source.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CC2D05-CBAC-AA88-7641-B2ED48EA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943" y="6375210"/>
            <a:ext cx="288000" cy="28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49C2DF4-16F1-D52D-3537-C09FC3FEF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057" y="6375210"/>
            <a:ext cx="288000" cy="28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B55533C-2D6C-37B0-A603-D17FF490C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829" y="6375210"/>
            <a:ext cx="288000" cy="28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F069A5D-520A-7079-E4AF-A17216D4C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15" y="6375210"/>
            <a:ext cx="288000" cy="28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A1E91E-250D-3843-4BAC-73F00C9753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601" y="6375210"/>
            <a:ext cx="288000" cy="28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38E9EF4-AD5C-4765-AE67-88D05B459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487" y="6375210"/>
            <a:ext cx="288000" cy="288000"/>
          </a:xfrm>
          <a:prstGeom prst="rect">
            <a:avLst/>
          </a:prstGeom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DD93A946-61EE-DDD0-B045-E7733671B4B9}"/>
              </a:ext>
            </a:extLst>
          </p:cNvPr>
          <p:cNvSpPr txBox="1">
            <a:spLocks/>
          </p:cNvSpPr>
          <p:nvPr/>
        </p:nvSpPr>
        <p:spPr>
          <a:xfrm>
            <a:off x="1371600" y="1922015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baseline="0">
                <a:solidFill>
                  <a:schemeClr val="tx2"/>
                </a:solidFill>
              </a:defRPr>
            </a:lvl1pPr>
            <a:lvl2pPr marL="9144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2pPr>
            <a:lvl3pPr marL="13716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TR1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6CE6D7B1-2885-E2C6-1CED-E6D8FF97C523}"/>
              </a:ext>
            </a:extLst>
          </p:cNvPr>
          <p:cNvSpPr txBox="1">
            <a:spLocks/>
          </p:cNvSpPr>
          <p:nvPr/>
        </p:nvSpPr>
        <p:spPr>
          <a:xfrm>
            <a:off x="1371600" y="2785962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baseline="0">
                <a:solidFill>
                  <a:schemeClr val="tx2"/>
                </a:solidFill>
              </a:defRPr>
            </a:lvl1pPr>
            <a:lvl2pPr marL="9144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2pPr>
            <a:lvl3pPr marL="13716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TR2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2A153A2-05AD-A726-173D-690A0D32C358}"/>
              </a:ext>
            </a:extLst>
          </p:cNvPr>
          <p:cNvSpPr txBox="1">
            <a:spLocks/>
          </p:cNvSpPr>
          <p:nvPr/>
        </p:nvSpPr>
        <p:spPr>
          <a:xfrm>
            <a:off x="1371600" y="3649910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baseline="0">
                <a:solidFill>
                  <a:schemeClr val="tx2"/>
                </a:solidFill>
              </a:defRPr>
            </a:lvl1pPr>
            <a:lvl2pPr marL="9144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2pPr>
            <a:lvl3pPr marL="13716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TR3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C6E6BD31-BCD5-3F50-1D5A-96BF1894D9D4}"/>
              </a:ext>
            </a:extLst>
          </p:cNvPr>
          <p:cNvSpPr txBox="1">
            <a:spLocks/>
          </p:cNvSpPr>
          <p:nvPr/>
        </p:nvSpPr>
        <p:spPr>
          <a:xfrm>
            <a:off x="1371600" y="4502807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baseline="0">
                <a:solidFill>
                  <a:schemeClr val="tx2"/>
                </a:solidFill>
              </a:defRPr>
            </a:lvl1pPr>
            <a:lvl2pPr marL="9144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2pPr>
            <a:lvl3pPr marL="13716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TR4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7802AF64-3633-6925-7707-9DC5729F5AB6}"/>
              </a:ext>
            </a:extLst>
          </p:cNvPr>
          <p:cNvSpPr txBox="1">
            <a:spLocks/>
          </p:cNvSpPr>
          <p:nvPr/>
        </p:nvSpPr>
        <p:spPr>
          <a:xfrm>
            <a:off x="1371600" y="5380134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baseline="0">
                <a:solidFill>
                  <a:schemeClr val="tx2"/>
                </a:solidFill>
              </a:defRPr>
            </a:lvl1pPr>
            <a:lvl2pPr marL="9144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2pPr>
            <a:lvl3pPr marL="13716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TR5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A987E6A6-2277-AAB3-12CC-CBD2A35B7B0A}"/>
              </a:ext>
            </a:extLst>
          </p:cNvPr>
          <p:cNvSpPr txBox="1">
            <a:spLocks/>
          </p:cNvSpPr>
          <p:nvPr/>
        </p:nvSpPr>
        <p:spPr>
          <a:xfrm>
            <a:off x="1371600" y="5956796"/>
            <a:ext cx="636494" cy="355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63500">
              <a:srgbClr val="432A30">
                <a:alpha val="20000"/>
              </a:srgbClr>
            </a:glo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baseline="0">
                <a:solidFill>
                  <a:schemeClr val="tx2"/>
                </a:solidFill>
              </a:defRPr>
            </a:lvl1pPr>
            <a:lvl2pPr marL="9144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2pPr>
            <a:lvl3pPr marL="13716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algn="just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TR6</a:t>
            </a:r>
          </a:p>
        </p:txBody>
      </p:sp>
    </p:spTree>
    <p:extLst>
      <p:ext uri="{BB962C8B-B14F-4D97-AF65-F5344CB8AC3E}">
        <p14:creationId xmlns:p14="http://schemas.microsoft.com/office/powerpoint/2010/main" val="276628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1F081-BCED-1F5A-0A25-B79DCEFF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 and tools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6CDA75-E1D5-AD09-5D56-627FED5A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05" y="104936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7632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1692</TotalTime>
  <Words>858</Words>
  <Application>Microsoft Office PowerPoint</Application>
  <PresentationFormat>Panorámica</PresentationFormat>
  <Paragraphs>161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Wingdings</vt:lpstr>
      <vt:lpstr>Recorte</vt:lpstr>
      <vt:lpstr>Extraction, transformation, loading and visualization of combined Twitter and Spotify data in a scalable architecture</vt:lpstr>
      <vt:lpstr>Table of contents</vt:lpstr>
      <vt:lpstr>INTRODUCTION</vt:lpstr>
      <vt:lpstr>Introduction</vt:lpstr>
      <vt:lpstr>OBJECTIVES</vt:lpstr>
      <vt:lpstr>Main objectives</vt:lpstr>
      <vt:lpstr>Functional requirements</vt:lpstr>
      <vt:lpstr>Technical requirements</vt:lpstr>
      <vt:lpstr>Techniques and tools</vt:lpstr>
      <vt:lpstr>Techniques and tools</vt:lpstr>
      <vt:lpstr>RELEVANT ASPECTS</vt:lpstr>
      <vt:lpstr>Project plan</vt:lpstr>
      <vt:lpstr>Data Twitter</vt:lpstr>
      <vt:lpstr>Data Spotify</vt:lpstr>
      <vt:lpstr>Cleaned data</vt:lpstr>
      <vt:lpstr>Data flow</vt:lpstr>
      <vt:lpstr>Data flow</vt:lpstr>
      <vt:lpstr>Implementation highlights and challenges</vt:lpstr>
      <vt:lpstr>User interface</vt:lpstr>
      <vt:lpstr>CONCLUSION AND FUTURE WORK LINES</vt:lpstr>
      <vt:lpstr>Conclusion and future work lines</vt:lpstr>
      <vt:lpstr>Questions?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Extraction, transformation, loading and visualization of combined Twitter and Spotify data in a scalable architecture</dc:title>
  <dc:creator>Adrián Riesco Valbuena</dc:creator>
  <cp:lastModifiedBy>Adrián Riesco Valbuena</cp:lastModifiedBy>
  <cp:revision>246</cp:revision>
  <dcterms:created xsi:type="dcterms:W3CDTF">2022-07-14T03:34:19Z</dcterms:created>
  <dcterms:modified xsi:type="dcterms:W3CDTF">2022-07-18T14:29:15Z</dcterms:modified>
</cp:coreProperties>
</file>